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4" r:id="rId29"/>
    <p:sldId id="285" r:id="rId30"/>
    <p:sldId id="287" r:id="rId31"/>
    <p:sldId id="288" r:id="rId32"/>
    <p:sldId id="289" r:id="rId33"/>
  </p:sldIdLst>
  <p:sldSz cx="9144000" cy="6858000" type="screen4x3"/>
  <p:notesSz cx="6858000" cy="9144000"/>
  <p:defaultTextStyle>
    <a:defPPr>
      <a:defRPr lang="de-DE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00"/>
    <a:srgbClr val="FFFFE5"/>
    <a:srgbClr val="FFFF00"/>
    <a:srgbClr val="FFCC00"/>
    <a:srgbClr val="0000FF"/>
    <a:srgbClr val="FFFFCC"/>
    <a:srgbClr val="FF660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764" autoAdjust="0"/>
    <p:restoredTop sz="94426" autoAdjust="0"/>
  </p:normalViewPr>
  <p:slideViewPr>
    <p:cSldViewPr>
      <p:cViewPr varScale="1">
        <p:scale>
          <a:sx n="104" d="100"/>
          <a:sy n="104" d="100"/>
        </p:scale>
        <p:origin x="1818" y="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228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de-DE" altLang="de-DE"/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de-DE" altLang="de-DE"/>
          </a:p>
        </p:txBody>
      </p:sp>
      <p:sp>
        <p:nvSpPr>
          <p:cNvPr id="378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789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/>
              <a:t>Klicken Sie, um die Formate des Vorlagentextes zu bearbeiten</a:t>
            </a:r>
          </a:p>
          <a:p>
            <a:pPr lvl="1"/>
            <a:r>
              <a:rPr lang="de-DE" altLang="de-DE"/>
              <a:t>Zweite Ebene</a:t>
            </a:r>
          </a:p>
          <a:p>
            <a:pPr lvl="2"/>
            <a:r>
              <a:rPr lang="de-DE" altLang="de-DE"/>
              <a:t>Dritte Ebene</a:t>
            </a:r>
          </a:p>
          <a:p>
            <a:pPr lvl="3"/>
            <a:r>
              <a:rPr lang="de-DE" altLang="de-DE"/>
              <a:t>Vierte Ebene</a:t>
            </a:r>
          </a:p>
          <a:p>
            <a:pPr lvl="4"/>
            <a:r>
              <a:rPr lang="de-DE" altLang="de-DE"/>
              <a:t>Fünfte Ebene</a:t>
            </a:r>
          </a:p>
        </p:txBody>
      </p:sp>
      <p:sp>
        <p:nvSpPr>
          <p:cNvPr id="3789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de-DE" altLang="de-DE"/>
          </a:p>
        </p:txBody>
      </p:sp>
      <p:sp>
        <p:nvSpPr>
          <p:cNvPr id="3789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BCB5FC31-C0DA-4C23-990A-38CCED04CF5D}" type="slidenum">
              <a:rPr lang="de-DE" altLang="de-DE"/>
              <a:pPr/>
              <a:t>‹Nr.›</a:t>
            </a:fld>
            <a:endParaRPr lang="de-DE" alt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01FE20B-E477-4A40-9635-80FF26AE9A79}" type="slidenum">
              <a:rPr lang="de-DE" altLang="de-DE"/>
              <a:pPr/>
              <a:t>1</a:t>
            </a:fld>
            <a:endParaRPr lang="de-DE" altLang="de-DE"/>
          </a:p>
        </p:txBody>
      </p:sp>
      <p:sp>
        <p:nvSpPr>
          <p:cNvPr id="389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 altLang="de-DE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Formatvorlage des Untertitelmasters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7BCE105-CDAB-47BB-9B9B-6A165B18ED5E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13142624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178C753-E8F4-4C23-891E-B808E636F463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5230151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92087C5-5D8C-460D-8039-32D13AED3D4E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9167272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2568CD6-7605-41BF-9CA3-6EB06B8E2C84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36108603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0FABC77-A434-4631-B2A0-56DBF5FA4806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28388569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209D003-E9BE-47E3-B8CD-F1C3F11C817D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26682814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3928941-6D31-4F0A-9B96-678308E875EC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41683075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B4A2028-689E-483A-98AC-365ED2C453A1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9473913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54657EF-C9CB-4F9D-85A9-0541BAF173BA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9986243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636D33B-0E6F-45A1-91A4-A06AC1701016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7302786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225DE4B-922A-4A66-8370-6BD2B226470B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3420198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E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/>
              <a:t>Titelmasterformat durch Klicken bearbeiten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/>
              <a:t>Textmasterformate durch Klicken bearbeiten</a:t>
            </a:r>
          </a:p>
          <a:p>
            <a:pPr lvl="1"/>
            <a:r>
              <a:rPr lang="de-DE" altLang="de-DE"/>
              <a:t>Zweite Ebene</a:t>
            </a:r>
          </a:p>
          <a:p>
            <a:pPr lvl="2"/>
            <a:r>
              <a:rPr lang="de-DE" altLang="de-DE"/>
              <a:t>Dritte Ebene</a:t>
            </a:r>
          </a:p>
          <a:p>
            <a:pPr lvl="3"/>
            <a:r>
              <a:rPr lang="de-DE" altLang="de-DE"/>
              <a:t>Vierte Ebene</a:t>
            </a:r>
          </a:p>
          <a:p>
            <a:pPr lvl="4"/>
            <a:r>
              <a:rPr lang="de-DE" altLang="de-DE"/>
              <a:t>Fünfte Ebene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de-DE" altLang="de-DE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de-DE" altLang="de-DE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AE648F88-A4CE-452C-87BD-2A99906E458A}" type="slidenum">
              <a:rPr lang="de-DE" altLang="de-DE"/>
              <a:pPr/>
              <a:t>‹Nr.›</a:t>
            </a:fld>
            <a:endParaRPr lang="de-DE" alt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hyperlink" Target="mailto:tobias.schroers@web.de" TargetMode="External"/><Relationship Id="rId13" Type="http://schemas.openxmlformats.org/officeDocument/2006/relationships/image" Target="../media/image7.jpeg"/><Relationship Id="rId3" Type="http://schemas.openxmlformats.org/officeDocument/2006/relationships/hyperlink" Target="mailto:info@reneschneider.de" TargetMode="External"/><Relationship Id="rId7" Type="http://schemas.openxmlformats.org/officeDocument/2006/relationships/hyperlink" Target="mailto:lammers606@gmail.com" TargetMode="External"/><Relationship Id="rId12" Type="http://schemas.openxmlformats.org/officeDocument/2006/relationships/image" Target="../media/image6.jpeg"/><Relationship Id="rId2" Type="http://schemas.openxmlformats.org/officeDocument/2006/relationships/hyperlink" Target="mailto:info@reneschneider.de:ursula.steltner@web.de:decker.maxi@googlemail.com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mailto:michaelaniemeier@online.de" TargetMode="External"/><Relationship Id="rId11" Type="http://schemas.openxmlformats.org/officeDocument/2006/relationships/image" Target="../media/image5.jpeg"/><Relationship Id="rId5" Type="http://schemas.openxmlformats.org/officeDocument/2006/relationships/hyperlink" Target="mailto:decker.maxi@googlemail.com" TargetMode="External"/><Relationship Id="rId15" Type="http://schemas.openxmlformats.org/officeDocument/2006/relationships/image" Target="../media/image9.jpeg"/><Relationship Id="rId10" Type="http://schemas.openxmlformats.org/officeDocument/2006/relationships/image" Target="../media/image4.jpeg"/><Relationship Id="rId4" Type="http://schemas.openxmlformats.org/officeDocument/2006/relationships/hyperlink" Target="mailto:ursula.steltner@web.de" TargetMode="External"/><Relationship Id="rId9" Type="http://schemas.openxmlformats.org/officeDocument/2006/relationships/image" Target="../media/image3.jpeg"/><Relationship Id="rId14" Type="http://schemas.openxmlformats.org/officeDocument/2006/relationships/image" Target="../media/image8.jpe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jpeg"/><Relationship Id="rId3" Type="http://schemas.openxmlformats.org/officeDocument/2006/relationships/hyperlink" Target="mailto:heinrich-m@bistum-muenster.de" TargetMode="External"/><Relationship Id="rId7" Type="http://schemas.openxmlformats.org/officeDocument/2006/relationships/image" Target="../media/image10.jpeg"/><Relationship Id="rId2" Type="http://schemas.openxmlformats.org/officeDocument/2006/relationships/hyperlink" Target="mailto:margareta.felbert@t-online.de" TargetMode="Externa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jpeg"/><Relationship Id="rId5" Type="http://schemas.openxmlformats.org/officeDocument/2006/relationships/hyperlink" Target="mailto:m-b-mueller-xnt@t-online.de" TargetMode="External"/><Relationship Id="rId10" Type="http://schemas.openxmlformats.org/officeDocument/2006/relationships/image" Target="../media/image13.jpeg"/><Relationship Id="rId4" Type="http://schemas.openxmlformats.org/officeDocument/2006/relationships/hyperlink" Target="mailto:bosch-sarah@freenet.de" TargetMode="External"/><Relationship Id="rId9" Type="http://schemas.openxmlformats.org/officeDocument/2006/relationships/image" Target="../media/image12.jpe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0" y="5661025"/>
            <a:ext cx="9144000" cy="1196975"/>
          </a:xfrm>
          <a:prstGeom prst="rect">
            <a:avLst/>
          </a:prstGeom>
          <a:gradFill rotWithShape="1">
            <a:gsLst>
              <a:gs pos="0">
                <a:srgbClr val="FF6600"/>
              </a:gs>
              <a:gs pos="100000">
                <a:srgbClr val="FFFFCC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de-DE" altLang="de-DE"/>
          </a:p>
        </p:txBody>
      </p:sp>
      <p:pic>
        <p:nvPicPr>
          <p:cNvPr id="2053" name="Picture 5" descr="Die Grafik &quot;http://www.kolping.de/module/layout_upload/kolpingwbm_rgb.jpg&quot; kann nicht angezeigt werden, weil sie Fehler enthält.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5150" y="908050"/>
            <a:ext cx="5473700" cy="811213"/>
          </a:xfrm>
          <a:prstGeom prst="rect">
            <a:avLst/>
          </a:prstGeom>
          <a:noFill/>
          <a:ln w="9525">
            <a:solidFill>
              <a:srgbClr val="FFFFE5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CC"/>
                </a:solidFill>
              </a14:hiddenFill>
            </a:ext>
          </a:extLst>
        </p:spPr>
      </p:pic>
      <p:sp>
        <p:nvSpPr>
          <p:cNvPr id="2054" name="Text Box 6"/>
          <p:cNvSpPr txBox="1">
            <a:spLocks noChangeArrowheads="1"/>
          </p:cNvSpPr>
          <p:nvPr/>
        </p:nvSpPr>
        <p:spPr bwMode="auto">
          <a:xfrm>
            <a:off x="250825" y="1773238"/>
            <a:ext cx="8640763" cy="1555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de-DE" altLang="de-DE" sz="4000" b="1" dirty="0">
                <a:solidFill>
                  <a:srgbClr val="FB7369"/>
                </a:solidFill>
              </a:rPr>
              <a:t>Kolpingsfamilie Xanten</a:t>
            </a:r>
            <a:br>
              <a:rPr lang="de-DE" altLang="de-DE" sz="4800" b="1" dirty="0">
                <a:solidFill>
                  <a:srgbClr val="FB7369"/>
                </a:solidFill>
              </a:rPr>
            </a:br>
            <a:r>
              <a:rPr lang="de-DE" altLang="de-DE" sz="2800" b="1" dirty="0"/>
              <a:t>1878 – 2025</a:t>
            </a:r>
            <a:endParaRPr lang="de-DE" altLang="de-DE" sz="2800" i="1" dirty="0">
              <a:effectLst>
                <a:outerShdw blurRad="38100" dist="38100" dir="2700000" algn="tl">
                  <a:srgbClr val="FFFFFF"/>
                </a:outerShdw>
              </a:effectLst>
            </a:endParaRPr>
          </a:p>
          <a:p>
            <a:pPr algn="ctr"/>
            <a:r>
              <a:rPr lang="de-DE" altLang="de-DE" sz="2800" b="1" i="1">
                <a:solidFill>
                  <a:srgbClr val="FB7369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147 </a:t>
            </a:r>
            <a:r>
              <a:rPr lang="de-DE" altLang="de-DE" sz="2800" b="1" i="1" dirty="0">
                <a:solidFill>
                  <a:srgbClr val="FB7369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Jahre</a:t>
            </a:r>
            <a:endParaRPr lang="de-DE" altLang="de-DE" dirty="0"/>
          </a:p>
        </p:txBody>
      </p:sp>
      <p:pic>
        <p:nvPicPr>
          <p:cNvPr id="2055" name="Picture 7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1275" y="3789363"/>
            <a:ext cx="1504950" cy="1504950"/>
          </a:xfrm>
          <a:prstGeom prst="rect">
            <a:avLst/>
          </a:prstGeom>
          <a:noFill/>
          <a:ln w="9525">
            <a:solidFill>
              <a:srgbClr val="FFFFE5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E5"/>
                </a:solidFill>
              </a14:hiddenFill>
            </a:ext>
          </a:extLst>
        </p:spPr>
      </p:pic>
      <p:pic>
        <p:nvPicPr>
          <p:cNvPr id="2056" name="Picture 8" descr="Die Grafik &quot;http://www.kolping.de/module/layout_upload/kolpingwbm_rgb.jpg&quot; kann nicht angezeigt werden, weil sie Fehler enthält.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2500" y="6381750"/>
            <a:ext cx="2087563" cy="309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3366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7" name="Text Box 9"/>
          <p:cNvSpPr txBox="1">
            <a:spLocks noChangeArrowheads="1"/>
          </p:cNvSpPr>
          <p:nvPr/>
        </p:nvSpPr>
        <p:spPr bwMode="auto">
          <a:xfrm>
            <a:off x="215900" y="5805488"/>
            <a:ext cx="8748713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de-DE" altLang="de-DE" b="1">
                <a:solidFill>
                  <a:srgbClr val="FFFF00"/>
                </a:solidFill>
                <a:latin typeface="Verdana" panose="020B0604030504040204" pitchFamily="34" charset="0"/>
              </a:rPr>
              <a:t>Wer sind wir ?  -   Was tun wir ?  -   Wie geht es weiter ?</a:t>
            </a:r>
          </a:p>
        </p:txBody>
      </p:sp>
      <p:sp>
        <p:nvSpPr>
          <p:cNvPr id="2059" name="Text Box 11"/>
          <p:cNvSpPr txBox="1">
            <a:spLocks noChangeArrowheads="1"/>
          </p:cNvSpPr>
          <p:nvPr/>
        </p:nvSpPr>
        <p:spPr bwMode="auto">
          <a:xfrm>
            <a:off x="838200" y="6400800"/>
            <a:ext cx="1584325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de-DE" altLang="de-DE" sz="1000"/>
              <a:t>Autor: Rainer Michels</a:t>
            </a:r>
          </a:p>
        </p:txBody>
      </p:sp>
      <p:sp>
        <p:nvSpPr>
          <p:cNvPr id="2061" name="Text Box 13"/>
          <p:cNvSpPr txBox="1">
            <a:spLocks noChangeArrowheads="1"/>
          </p:cNvSpPr>
          <p:nvPr/>
        </p:nvSpPr>
        <p:spPr bwMode="auto">
          <a:xfrm>
            <a:off x="6629400" y="6400800"/>
            <a:ext cx="1800225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de-DE" altLang="de-DE" sz="1000"/>
              <a:t>Design: Willi Winnekens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0" name="Rectangle 4"/>
          <p:cNvSpPr>
            <a:spLocks noChangeArrowheads="1"/>
          </p:cNvSpPr>
          <p:nvPr/>
        </p:nvSpPr>
        <p:spPr bwMode="auto">
          <a:xfrm>
            <a:off x="0" y="5661025"/>
            <a:ext cx="9144000" cy="1196975"/>
          </a:xfrm>
          <a:prstGeom prst="rect">
            <a:avLst/>
          </a:prstGeom>
          <a:gradFill rotWithShape="1">
            <a:gsLst>
              <a:gs pos="0">
                <a:srgbClr val="FF6600"/>
              </a:gs>
              <a:gs pos="100000">
                <a:srgbClr val="FFFFCC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14341" name="Text Box 5"/>
          <p:cNvSpPr txBox="1">
            <a:spLocks noChangeArrowheads="1"/>
          </p:cNvSpPr>
          <p:nvPr/>
        </p:nvSpPr>
        <p:spPr bwMode="auto">
          <a:xfrm>
            <a:off x="250825" y="1196975"/>
            <a:ext cx="8713788" cy="2865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de-DE" altLang="de-DE" sz="2400">
                <a:latin typeface="Verdana" panose="020B0604030504040204" pitchFamily="34" charset="0"/>
              </a:rPr>
              <a:t>Wir sind Ansprechpartner</a:t>
            </a:r>
          </a:p>
          <a:p>
            <a:pPr algn="ctr"/>
            <a:r>
              <a:rPr lang="de-DE" altLang="de-DE" sz="2400">
                <a:latin typeface="Verdana" panose="020B0604030504040204" pitchFamily="34" charset="0"/>
              </a:rPr>
              <a:t>für viele Bereiche in der Gemeinde</a:t>
            </a:r>
          </a:p>
          <a:p>
            <a:pPr algn="ctr"/>
            <a:endParaRPr lang="de-DE" altLang="de-DE" b="1">
              <a:latin typeface="Verdana" panose="020B0604030504040204" pitchFamily="34" charset="0"/>
            </a:endParaRPr>
          </a:p>
          <a:p>
            <a:pPr algn="ctr"/>
            <a:endParaRPr lang="de-DE" altLang="de-DE" b="1">
              <a:latin typeface="Verdana" panose="020B0604030504040204" pitchFamily="34" charset="0"/>
            </a:endParaRPr>
          </a:p>
          <a:p>
            <a:pPr algn="ctr"/>
            <a:endParaRPr lang="de-DE" altLang="de-DE" b="1">
              <a:latin typeface="Verdana" panose="020B0604030504040204" pitchFamily="34" charset="0"/>
            </a:endParaRPr>
          </a:p>
          <a:p>
            <a:pPr algn="ctr"/>
            <a:r>
              <a:rPr lang="de-DE" altLang="de-DE" sz="2000">
                <a:latin typeface="Verdana" panose="020B0604030504040204" pitchFamily="34" charset="0"/>
              </a:rPr>
              <a:t>Was zeichnet uns aus?</a:t>
            </a:r>
          </a:p>
          <a:p>
            <a:pPr algn="ctr"/>
            <a:endParaRPr lang="de-DE" altLang="de-DE" sz="2000">
              <a:latin typeface="Verdana" panose="020B0604030504040204" pitchFamily="34" charset="0"/>
            </a:endParaRPr>
          </a:p>
          <a:p>
            <a:pPr algn="ctr"/>
            <a:r>
              <a:rPr lang="de-DE" altLang="de-DE" sz="2000" b="1">
                <a:solidFill>
                  <a:srgbClr val="FF9900"/>
                </a:solidFill>
                <a:latin typeface="Verdana" panose="020B0604030504040204" pitchFamily="34" charset="0"/>
              </a:rPr>
              <a:t>Ein vorurteilsfreies, familienhaftes und geschwisterliches Miteinander.</a:t>
            </a:r>
            <a:r>
              <a:rPr lang="de-DE" altLang="de-DE" b="1">
                <a:solidFill>
                  <a:srgbClr val="FF9900"/>
                </a:solidFill>
                <a:latin typeface="Verdana" panose="020B0604030504040204" pitchFamily="34" charset="0"/>
              </a:rPr>
              <a:t> </a:t>
            </a:r>
          </a:p>
        </p:txBody>
      </p:sp>
      <p:pic>
        <p:nvPicPr>
          <p:cNvPr id="14343" name="Picture 7" descr="Die Grafik &quot;http://www.kolping.de/module/layout_upload/kolpingwbm_rgb.jpg&quot; kann nicht angezeigt werden, weil sie Fehler enthält.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2500" y="6381750"/>
            <a:ext cx="2087563" cy="309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3366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44" name="Text Box 8"/>
          <p:cNvSpPr txBox="1">
            <a:spLocks noChangeArrowheads="1"/>
          </p:cNvSpPr>
          <p:nvPr/>
        </p:nvSpPr>
        <p:spPr bwMode="auto">
          <a:xfrm>
            <a:off x="215900" y="5805488"/>
            <a:ext cx="8748713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de-DE" altLang="de-DE" b="1">
                <a:solidFill>
                  <a:srgbClr val="FFFF00"/>
                </a:solidFill>
                <a:latin typeface="Verdana" panose="020B0604030504040204" pitchFamily="34" charset="0"/>
              </a:rPr>
              <a:t>Wer sind wir ?  -   Was tun wir ?  -   Wie geht es weiter ?</a:t>
            </a:r>
          </a:p>
        </p:txBody>
      </p:sp>
      <p:sp>
        <p:nvSpPr>
          <p:cNvPr id="14345" name="Text Box 9"/>
          <p:cNvSpPr txBox="1">
            <a:spLocks noChangeArrowheads="1"/>
          </p:cNvSpPr>
          <p:nvPr/>
        </p:nvSpPr>
        <p:spPr bwMode="auto">
          <a:xfrm>
            <a:off x="898525" y="6369050"/>
            <a:ext cx="1584325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de-DE" altLang="de-DE" sz="1000"/>
              <a:t>Autor: Rainer Michels</a:t>
            </a:r>
          </a:p>
        </p:txBody>
      </p:sp>
      <p:sp>
        <p:nvSpPr>
          <p:cNvPr id="14346" name="Text Box 10"/>
          <p:cNvSpPr txBox="1">
            <a:spLocks noChangeArrowheads="1"/>
          </p:cNvSpPr>
          <p:nvPr/>
        </p:nvSpPr>
        <p:spPr bwMode="auto">
          <a:xfrm>
            <a:off x="6656388" y="6369050"/>
            <a:ext cx="1800225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de-DE" altLang="de-DE" sz="1000"/>
              <a:t>Design: Willi Winnekens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846" name="Group 48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16747613"/>
              </p:ext>
            </p:extLst>
          </p:nvPr>
        </p:nvGraphicFramePr>
        <p:xfrm>
          <a:off x="468313" y="995363"/>
          <a:ext cx="8207375" cy="4389121"/>
        </p:xfrm>
        <a:graphic>
          <a:graphicData uri="http://schemas.openxmlformats.org/drawingml/2006/table">
            <a:tbl>
              <a:tblPr/>
              <a:tblGrid>
                <a:gridCol w="625475">
                  <a:extLst>
                    <a:ext uri="{9D8B030D-6E8A-4147-A177-3AD203B41FA5}">
                      <a16:colId xmlns:a16="http://schemas.microsoft.com/office/drawing/2014/main" val="3399358416"/>
                    </a:ext>
                  </a:extLst>
                </a:gridCol>
                <a:gridCol w="1317625">
                  <a:extLst>
                    <a:ext uri="{9D8B030D-6E8A-4147-A177-3AD203B41FA5}">
                      <a16:colId xmlns:a16="http://schemas.microsoft.com/office/drawing/2014/main" val="2403208493"/>
                    </a:ext>
                  </a:extLst>
                </a:gridCol>
                <a:gridCol w="1081087">
                  <a:extLst>
                    <a:ext uri="{9D8B030D-6E8A-4147-A177-3AD203B41FA5}">
                      <a16:colId xmlns:a16="http://schemas.microsoft.com/office/drawing/2014/main" val="2933006771"/>
                    </a:ext>
                  </a:extLst>
                </a:gridCol>
                <a:gridCol w="2016125">
                  <a:extLst>
                    <a:ext uri="{9D8B030D-6E8A-4147-A177-3AD203B41FA5}">
                      <a16:colId xmlns:a16="http://schemas.microsoft.com/office/drawing/2014/main" val="1961935664"/>
                    </a:ext>
                  </a:extLst>
                </a:gridCol>
                <a:gridCol w="3167063">
                  <a:extLst>
                    <a:ext uri="{9D8B030D-6E8A-4147-A177-3AD203B41FA5}">
                      <a16:colId xmlns:a16="http://schemas.microsoft.com/office/drawing/2014/main" val="2476204726"/>
                    </a:ext>
                  </a:extLst>
                </a:gridCol>
              </a:tblGrid>
              <a:tr h="7778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altLang="de-DE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de-DE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</a:rPr>
                        <a:t>René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de-DE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</a:rPr>
                        <a:t>Schneider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3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de-DE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hlinkClick r:id="rId2"/>
                        </a:rPr>
                        <a:t>Leitungs-team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de-DE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hlinkClick r:id="rId2"/>
                        </a:rPr>
                        <a:t>Hier können weitere </a:t>
                      </a:r>
                      <a:r>
                        <a:rPr kumimoji="0" lang="de-DE" altLang="de-DE" sz="12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hlinkClick r:id="rId2"/>
                        </a:rPr>
                        <a:t>Informa-tionen</a:t>
                      </a:r>
                      <a:r>
                        <a:rPr kumimoji="0" lang="de-DE" altLang="de-DE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hlinkClick r:id="rId2"/>
                        </a:rPr>
                        <a:t> erfragt werden</a:t>
                      </a:r>
                      <a:endParaRPr kumimoji="0" lang="de-DE" altLang="de-DE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de-DE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</a:rPr>
                        <a:t>Sprecher des</a:t>
                      </a:r>
                      <a:br>
                        <a:rPr kumimoji="0" lang="de-DE" altLang="de-DE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</a:rPr>
                      </a:br>
                      <a:r>
                        <a:rPr kumimoji="0" lang="de-DE" altLang="de-DE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</a:rPr>
                        <a:t>Leitungsteam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de-DE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</a:rPr>
                        <a:t>Tel.: 02842 330402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de-DE" sz="12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</a:rPr>
                        <a:t>E-Mail:</a:t>
                      </a:r>
                      <a:r>
                        <a:rPr kumimoji="0" lang="de-DE" altLang="de-DE" sz="12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hlinkClick r:id="rId3"/>
                        </a:rPr>
                        <a:t>info@reneschneider.de</a:t>
                      </a:r>
                      <a:endParaRPr kumimoji="0" lang="de-DE" altLang="de-DE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18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84785523"/>
                  </a:ext>
                </a:extLst>
              </a:tr>
              <a:tr h="7191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altLang="de-DE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de-DE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</a:rPr>
                        <a:t>Ursula</a:t>
                      </a:r>
                      <a:br>
                        <a:rPr kumimoji="0" lang="de-DE" altLang="de-DE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</a:rPr>
                      </a:br>
                      <a:r>
                        <a:rPr kumimoji="0" lang="de-DE" altLang="de-DE" sz="1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</a:rPr>
                        <a:t>Steltner</a:t>
                      </a:r>
                      <a:endParaRPr kumimoji="0" lang="de-DE" altLang="de-DE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altLang="de-DE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de-DE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</a:rPr>
                        <a:t>Tel.: 02801 4436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altLang="de-DE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</a:rPr>
                        <a:t>E-Mail: </a:t>
                      </a:r>
                      <a:r>
                        <a:rPr kumimoji="0" lang="de-DE" altLang="de-DE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hlinkClick r:id="rId4"/>
                        </a:rPr>
                        <a:t>ursula.steltner@web.de</a:t>
                      </a:r>
                      <a:endParaRPr kumimoji="0" lang="de-DE" altLang="de-DE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18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62811052"/>
                  </a:ext>
                </a:extLst>
              </a:tr>
              <a:tr h="7207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altLang="de-DE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de-DE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Maxi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de-DE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Decker</a:t>
                      </a:r>
                      <a:endParaRPr kumimoji="0" lang="de-DE" altLang="de-DE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altLang="de-DE" sz="14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Arial Unicode MS" pitchFamily="34" charset="-128"/>
                        <a:cs typeface="Times New Roman" panose="02020603050405020304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de-DE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</a:rPr>
                        <a:t>Tel.: 0151 50602577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de-DE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</a:rPr>
                        <a:t>E-Mail: </a:t>
                      </a:r>
                      <a:r>
                        <a:rPr kumimoji="0" lang="de-DE" altLang="de-DE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hlinkClick r:id="rId5"/>
                        </a:rPr>
                        <a:t>decker.maxi@googlemail.com</a:t>
                      </a:r>
                      <a:endParaRPr kumimoji="0" lang="de-DE" altLang="de-DE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18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27247800"/>
                  </a:ext>
                </a:extLst>
              </a:tr>
              <a:tr h="7207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altLang="de-DE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de-DE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</a:rPr>
                        <a:t>Michaela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de-DE" sz="1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</a:rPr>
                        <a:t>Niemeier</a:t>
                      </a:r>
                      <a:endParaRPr kumimoji="0" lang="de-DE" altLang="de-DE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altLang="de-DE" sz="12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de-DE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Kassiererin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de-DE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</a:rPr>
                        <a:t>Tel.: 02801 986777-1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de-DE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</a:rPr>
                        <a:t>E-Mail: </a:t>
                      </a:r>
                      <a:r>
                        <a:rPr kumimoji="0" lang="de-DE" altLang="de-DE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hlinkClick r:id="rId6"/>
                        </a:rPr>
                        <a:t>michaelaniemeier@online.de</a:t>
                      </a:r>
                      <a:endParaRPr kumimoji="0" lang="de-DE" altLang="de-DE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altLang="de-DE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18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20130294"/>
                  </a:ext>
                </a:extLst>
              </a:tr>
              <a:tr h="7191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altLang="de-DE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altLang="de-DE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</a:rPr>
                        <a:t>Michael Lammers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altLang="de-DE" sz="14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de-DE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</a:rPr>
                        <a:t>Presse- und Öffentlichkeitsarbeit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de-DE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</a:rPr>
                        <a:t>Tel.: 02801 4436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altLang="de-DE" sz="12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</a:rPr>
                        <a:t>E-mail</a:t>
                      </a:r>
                      <a:r>
                        <a:rPr kumimoji="0" lang="de-DE" altLang="de-DE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</a:rPr>
                        <a:t>: </a:t>
                      </a:r>
                      <a:r>
                        <a:rPr kumimoji="0" lang="de-DE" altLang="de-DE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hlinkClick r:id="rId7"/>
                        </a:rPr>
                        <a:t>lammers606@gmail.com</a:t>
                      </a:r>
                      <a:endParaRPr kumimoji="0" lang="de-DE" altLang="de-DE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18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24035950"/>
                  </a:ext>
                </a:extLst>
              </a:tr>
              <a:tr h="7191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altLang="de-DE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de-DE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</a:rPr>
                        <a:t>Tobias </a:t>
                      </a:r>
                      <a:br>
                        <a:rPr kumimoji="0" lang="de-DE" altLang="de-DE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</a:rPr>
                      </a:br>
                      <a:r>
                        <a:rPr kumimoji="0" lang="de-DE" altLang="de-DE" sz="1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</a:rPr>
                        <a:t>Schrörs</a:t>
                      </a:r>
                      <a:endParaRPr kumimoji="0" lang="de-DE" altLang="de-DE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altLang="de-DE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de-DE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Verantwortlicher für</a:t>
                      </a:r>
                      <a:br>
                        <a:rPr kumimoji="0" lang="de-DE" altLang="de-DE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</a:br>
                      <a:r>
                        <a:rPr kumimoji="0" lang="de-DE" altLang="de-DE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den pastoralen Dienst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de-DE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</a:rPr>
                        <a:t>Tel.: 02801 9840203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de-DE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</a:rPr>
                        <a:t>E-Mail: </a:t>
                      </a:r>
                      <a:r>
                        <a:rPr kumimoji="0" lang="de-DE" altLang="de-DE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hlinkClick r:id="rId8"/>
                        </a:rPr>
                        <a:t>tobias.schroers@web.de</a:t>
                      </a:r>
                      <a:endParaRPr kumimoji="0" lang="de-DE" altLang="de-DE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18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36166804"/>
                  </a:ext>
                </a:extLst>
              </a:tr>
            </a:tbl>
          </a:graphicData>
        </a:graphic>
      </p:graphicFrame>
      <p:sp>
        <p:nvSpPr>
          <p:cNvPr id="15589" name="Text Box 229"/>
          <p:cNvSpPr txBox="1">
            <a:spLocks noChangeArrowheads="1"/>
          </p:cNvSpPr>
          <p:nvPr/>
        </p:nvSpPr>
        <p:spPr bwMode="auto">
          <a:xfrm>
            <a:off x="250825" y="333375"/>
            <a:ext cx="83550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de-DE" altLang="de-DE" sz="2400" b="1">
                <a:solidFill>
                  <a:srgbClr val="0000FF"/>
                </a:solidFill>
                <a:latin typeface="Verdana" panose="020B0604030504040204" pitchFamily="34" charset="0"/>
              </a:rPr>
              <a:t>Der Vorstand der Kolpingsfamilie Xanten</a:t>
            </a:r>
          </a:p>
        </p:txBody>
      </p:sp>
      <p:sp>
        <p:nvSpPr>
          <p:cNvPr id="15591" name="Rectangle 231"/>
          <p:cNvSpPr>
            <a:spLocks noChangeArrowheads="1"/>
          </p:cNvSpPr>
          <p:nvPr/>
        </p:nvSpPr>
        <p:spPr bwMode="auto">
          <a:xfrm>
            <a:off x="0" y="5661025"/>
            <a:ext cx="9144000" cy="1196975"/>
          </a:xfrm>
          <a:prstGeom prst="rect">
            <a:avLst/>
          </a:prstGeom>
          <a:gradFill rotWithShape="1">
            <a:gsLst>
              <a:gs pos="0">
                <a:srgbClr val="FF6600"/>
              </a:gs>
              <a:gs pos="100000">
                <a:srgbClr val="FFFFCC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/>
          </a:p>
        </p:txBody>
      </p:sp>
      <p:pic>
        <p:nvPicPr>
          <p:cNvPr id="15613" name="Picture 253" descr="Die Grafik &quot;http://www.kolping.de/module/layout_upload/kolpingwbm_rgb.jpg&quot; kann nicht angezeigt werden, weil sie Fehler enthält."/>
          <p:cNvPicPr>
            <a:picLocks noChangeAspect="1" noChangeArrowheads="1"/>
          </p:cNvPicPr>
          <p:nvPr/>
        </p:nvPicPr>
        <p:blipFill>
          <a:blip r:embed="rId9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2500" y="6381750"/>
            <a:ext cx="2087563" cy="309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3366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614" name="Text Box 254"/>
          <p:cNvSpPr txBox="1">
            <a:spLocks noChangeArrowheads="1"/>
          </p:cNvSpPr>
          <p:nvPr/>
        </p:nvSpPr>
        <p:spPr bwMode="auto">
          <a:xfrm>
            <a:off x="215900" y="5805488"/>
            <a:ext cx="8748713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de-DE" altLang="de-DE" b="1">
                <a:solidFill>
                  <a:srgbClr val="FFFF00"/>
                </a:solidFill>
                <a:latin typeface="Verdana" panose="020B0604030504040204" pitchFamily="34" charset="0"/>
              </a:rPr>
              <a:t>Wer sind wir ?  -   Was tun wir ?  -   Wie geht es weiter ?</a:t>
            </a:r>
          </a:p>
        </p:txBody>
      </p:sp>
      <p:sp>
        <p:nvSpPr>
          <p:cNvPr id="15615" name="Text Box 255"/>
          <p:cNvSpPr txBox="1">
            <a:spLocks noChangeArrowheads="1"/>
          </p:cNvSpPr>
          <p:nvPr/>
        </p:nvSpPr>
        <p:spPr bwMode="auto">
          <a:xfrm>
            <a:off x="898525" y="6369050"/>
            <a:ext cx="1584325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de-DE" altLang="de-DE" sz="1000"/>
              <a:t>Autor: Rainer Michels</a:t>
            </a:r>
          </a:p>
        </p:txBody>
      </p:sp>
      <p:sp>
        <p:nvSpPr>
          <p:cNvPr id="15616" name="Text Box 256"/>
          <p:cNvSpPr txBox="1">
            <a:spLocks noChangeArrowheads="1"/>
          </p:cNvSpPr>
          <p:nvPr/>
        </p:nvSpPr>
        <p:spPr bwMode="auto">
          <a:xfrm>
            <a:off x="6656388" y="6369050"/>
            <a:ext cx="1800225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de-DE" altLang="de-DE" sz="1000"/>
              <a:t>Design: Willi Winnekens</a:t>
            </a:r>
          </a:p>
        </p:txBody>
      </p:sp>
      <p:pic>
        <p:nvPicPr>
          <p:cNvPr id="15714" name="Picture 354" descr="Michael Lammers_k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750" y="3999600"/>
            <a:ext cx="434975" cy="5794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786" name="Picture 426" descr="Schneider_Rene_K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750" y="1125538"/>
            <a:ext cx="434975" cy="5794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Grafik 14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0252" y="1850400"/>
            <a:ext cx="437023" cy="579600"/>
          </a:xfrm>
          <a:prstGeom prst="rect">
            <a:avLst/>
          </a:prstGeom>
        </p:spPr>
      </p:pic>
      <p:pic>
        <p:nvPicPr>
          <p:cNvPr id="16" name="Grafik 15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5564" y="2580705"/>
            <a:ext cx="436446" cy="579600"/>
          </a:xfrm>
          <a:prstGeom prst="rect">
            <a:avLst/>
          </a:prstGeom>
        </p:spPr>
      </p:pic>
      <p:pic>
        <p:nvPicPr>
          <p:cNvPr id="17" name="Grafik 16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3146" y="4738530"/>
            <a:ext cx="436735" cy="579600"/>
          </a:xfrm>
          <a:prstGeom prst="rect">
            <a:avLst/>
          </a:prstGeom>
        </p:spPr>
      </p:pic>
      <p:pic>
        <p:nvPicPr>
          <p:cNvPr id="7" name="Grafik 6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3146" y="3278625"/>
            <a:ext cx="437434" cy="579600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6635" name="Group 25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93070795"/>
              </p:ext>
            </p:extLst>
          </p:nvPr>
        </p:nvGraphicFramePr>
        <p:xfrm>
          <a:off x="468313" y="908050"/>
          <a:ext cx="8066087" cy="3597277"/>
        </p:xfrm>
        <a:graphic>
          <a:graphicData uri="http://schemas.openxmlformats.org/drawingml/2006/table">
            <a:tbl>
              <a:tblPr/>
              <a:tblGrid>
                <a:gridCol w="574675">
                  <a:extLst>
                    <a:ext uri="{9D8B030D-6E8A-4147-A177-3AD203B41FA5}">
                      <a16:colId xmlns:a16="http://schemas.microsoft.com/office/drawing/2014/main" val="1353401417"/>
                    </a:ext>
                  </a:extLst>
                </a:gridCol>
                <a:gridCol w="1296987">
                  <a:extLst>
                    <a:ext uri="{9D8B030D-6E8A-4147-A177-3AD203B41FA5}">
                      <a16:colId xmlns:a16="http://schemas.microsoft.com/office/drawing/2014/main" val="2196348575"/>
                    </a:ext>
                  </a:extLst>
                </a:gridCol>
                <a:gridCol w="1079500">
                  <a:extLst>
                    <a:ext uri="{9D8B030D-6E8A-4147-A177-3AD203B41FA5}">
                      <a16:colId xmlns:a16="http://schemas.microsoft.com/office/drawing/2014/main" val="2202430475"/>
                    </a:ext>
                  </a:extLst>
                </a:gridCol>
                <a:gridCol w="1944688">
                  <a:extLst>
                    <a:ext uri="{9D8B030D-6E8A-4147-A177-3AD203B41FA5}">
                      <a16:colId xmlns:a16="http://schemas.microsoft.com/office/drawing/2014/main" val="1670593162"/>
                    </a:ext>
                  </a:extLst>
                </a:gridCol>
                <a:gridCol w="3170237">
                  <a:extLst>
                    <a:ext uri="{9D8B030D-6E8A-4147-A177-3AD203B41FA5}">
                      <a16:colId xmlns:a16="http://schemas.microsoft.com/office/drawing/2014/main" val="3649471345"/>
                    </a:ext>
                  </a:extLst>
                </a:gridCol>
              </a:tblGrid>
              <a:tr h="7191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altLang="de-DE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de-DE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Margareta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de-DE" sz="1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Felbert</a:t>
                      </a:r>
                      <a:endParaRPr kumimoji="0" lang="de-DE" altLang="de-DE" sz="14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altLang="de-DE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altLang="de-DE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</a:rPr>
                        <a:t>Frauengruppe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de-DE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</a:rPr>
                        <a:t>Tel.: 02801 3996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de-DE" sz="12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</a:rPr>
                        <a:t>E-mail</a:t>
                      </a:r>
                      <a:r>
                        <a:rPr kumimoji="0" lang="de-DE" altLang="de-DE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</a:rPr>
                        <a:t>: </a:t>
                      </a:r>
                      <a:r>
                        <a:rPr kumimoji="0" lang="de-DE" altLang="de-DE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hlinkClick r:id="rId2"/>
                        </a:rPr>
                        <a:t>margareta.felbert@t-online.de</a:t>
                      </a:r>
                      <a:endParaRPr kumimoji="0" lang="de-DE" altLang="de-DE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95786017"/>
                  </a:ext>
                </a:extLst>
              </a:tr>
              <a:tr h="7207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altLang="de-DE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de-DE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Matthias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de-DE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Heinrich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altLang="de-DE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de-DE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</a:rPr>
                        <a:t>Beisitzer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de-DE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</a:rPr>
                        <a:t>Tel.: 02801 713112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de-DE" sz="12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</a:rPr>
                        <a:t>E-mail</a:t>
                      </a:r>
                      <a:r>
                        <a:rPr kumimoji="0" lang="de-DE" altLang="de-DE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</a:rPr>
                        <a:t>: </a:t>
                      </a:r>
                      <a:r>
                        <a:rPr kumimoji="0" lang="de-DE" altLang="de-DE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hlinkClick r:id="rId3"/>
                        </a:rPr>
                        <a:t>heinrich-m@bistum-muenster.de</a:t>
                      </a:r>
                      <a:endParaRPr kumimoji="0" lang="de-DE" altLang="de-DE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45935511"/>
                  </a:ext>
                </a:extLst>
              </a:tr>
              <a:tr h="7191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altLang="de-DE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de-DE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Sarah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de-DE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Bosch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altLang="de-DE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de-DE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cs typeface="Times New Roman" panose="02020603050405020304" pitchFamily="18" charset="0"/>
                        </a:rPr>
                        <a:t>Kolpingjugend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de-DE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</a:rPr>
                        <a:t>Tel.: 0173 8150573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de-DE" sz="12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</a:rPr>
                        <a:t>E-mail</a:t>
                      </a:r>
                      <a:r>
                        <a:rPr kumimoji="0" lang="de-DE" altLang="de-DE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</a:rPr>
                        <a:t>: </a:t>
                      </a:r>
                      <a:r>
                        <a:rPr kumimoji="0" lang="de-DE" altLang="de-DE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hlinkClick r:id="rId4"/>
                        </a:rPr>
                        <a:t>bosch-sarah@freenet.de</a:t>
                      </a:r>
                      <a:endParaRPr kumimoji="0" lang="de-DE" altLang="de-DE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30851663"/>
                  </a:ext>
                </a:extLst>
              </a:tr>
              <a:tr h="7191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altLang="de-DE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de-DE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cs typeface="Times New Roman" panose="02020603050405020304" pitchFamily="18" charset="0"/>
                        </a:rPr>
                        <a:t>Bruno</a:t>
                      </a:r>
                      <a:br>
                        <a:rPr kumimoji="0" lang="de-DE" altLang="de-DE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cs typeface="Times New Roman" panose="02020603050405020304" pitchFamily="18" charset="0"/>
                        </a:rPr>
                      </a:br>
                      <a:r>
                        <a:rPr kumimoji="0" lang="de-DE" altLang="de-DE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cs typeface="Times New Roman" panose="02020603050405020304" pitchFamily="18" charset="0"/>
                        </a:rPr>
                        <a:t>Müller</a:t>
                      </a:r>
                      <a:endParaRPr kumimoji="0" lang="de-DE" altLang="de-DE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altLang="de-DE" sz="14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altLang="de-DE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</a:rPr>
                        <a:t>Beauftragter für Kirchentermine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de-DE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</a:rPr>
                        <a:t>Tel.: 02801 713117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de-DE" sz="12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</a:rPr>
                        <a:t>E-mail</a:t>
                      </a:r>
                      <a:r>
                        <a:rPr kumimoji="0" lang="de-DE" altLang="de-DE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</a:rPr>
                        <a:t>: </a:t>
                      </a:r>
                      <a:r>
                        <a:rPr kumimoji="0" lang="de-DE" altLang="de-DE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hlinkClick r:id="rId5"/>
                        </a:rPr>
                        <a:t>m-b-mueller-xnt@t-online.de</a:t>
                      </a:r>
                      <a:endParaRPr kumimoji="0" lang="de-DE" altLang="de-DE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79745898"/>
                  </a:ext>
                </a:extLst>
              </a:tr>
              <a:tr h="7191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altLang="de-DE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altLang="de-DE" sz="14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altLang="de-DE" sz="14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altLang="de-DE" sz="14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altLang="de-DE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2551808"/>
                  </a:ext>
                </a:extLst>
              </a:tr>
            </a:tbl>
          </a:graphicData>
        </a:graphic>
      </p:graphicFrame>
      <p:sp>
        <p:nvSpPr>
          <p:cNvPr id="16497" name="Rectangle 113"/>
          <p:cNvSpPr>
            <a:spLocks noChangeArrowheads="1"/>
          </p:cNvSpPr>
          <p:nvPr/>
        </p:nvSpPr>
        <p:spPr bwMode="auto">
          <a:xfrm>
            <a:off x="0" y="5661025"/>
            <a:ext cx="9144000" cy="1196975"/>
          </a:xfrm>
          <a:prstGeom prst="rect">
            <a:avLst/>
          </a:prstGeom>
          <a:gradFill rotWithShape="1">
            <a:gsLst>
              <a:gs pos="0">
                <a:srgbClr val="FF6600"/>
              </a:gs>
              <a:gs pos="100000">
                <a:srgbClr val="FFFFCC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/>
          </a:p>
        </p:txBody>
      </p:sp>
      <p:pic>
        <p:nvPicPr>
          <p:cNvPr id="16509" name="Picture 125" descr="Die Grafik &quot;http://www.kolping.de/module/layout_upload/kolpingwbm_rgb.jpg&quot; kann nicht angezeigt werden, weil sie Fehler enthält.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2500" y="6381750"/>
            <a:ext cx="2087563" cy="309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3366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510" name="Text Box 126"/>
          <p:cNvSpPr txBox="1">
            <a:spLocks noChangeArrowheads="1"/>
          </p:cNvSpPr>
          <p:nvPr/>
        </p:nvSpPr>
        <p:spPr bwMode="auto">
          <a:xfrm>
            <a:off x="215900" y="5805488"/>
            <a:ext cx="8748713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de-DE" altLang="de-DE" b="1">
                <a:solidFill>
                  <a:srgbClr val="FFFF00"/>
                </a:solidFill>
                <a:latin typeface="Verdana" panose="020B0604030504040204" pitchFamily="34" charset="0"/>
              </a:rPr>
              <a:t>Wer sind wir ?  -   Was tun wir ?  -   Wie geht es weiter ?</a:t>
            </a:r>
          </a:p>
        </p:txBody>
      </p:sp>
      <p:sp>
        <p:nvSpPr>
          <p:cNvPr id="16511" name="Text Box 127"/>
          <p:cNvSpPr txBox="1">
            <a:spLocks noChangeArrowheads="1"/>
          </p:cNvSpPr>
          <p:nvPr/>
        </p:nvSpPr>
        <p:spPr bwMode="auto">
          <a:xfrm>
            <a:off x="898525" y="6369050"/>
            <a:ext cx="1584325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de-DE" altLang="de-DE" sz="1000"/>
              <a:t>Autor: Rainer Michels</a:t>
            </a:r>
          </a:p>
        </p:txBody>
      </p:sp>
      <p:sp>
        <p:nvSpPr>
          <p:cNvPr id="16512" name="Text Box 128"/>
          <p:cNvSpPr txBox="1">
            <a:spLocks noChangeArrowheads="1"/>
          </p:cNvSpPr>
          <p:nvPr/>
        </p:nvSpPr>
        <p:spPr bwMode="auto">
          <a:xfrm>
            <a:off x="6656388" y="6369050"/>
            <a:ext cx="1800225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de-DE" altLang="de-DE" sz="1000"/>
              <a:t>Design: Willi Winnekens</a:t>
            </a:r>
          </a:p>
        </p:txBody>
      </p:sp>
      <p:pic>
        <p:nvPicPr>
          <p:cNvPr id="16540" name="Picture 156" descr="Felbert_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750" y="975600"/>
            <a:ext cx="434975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Grafik 1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0000" y="1699200"/>
            <a:ext cx="436038" cy="579600"/>
          </a:xfrm>
          <a:prstGeom prst="rect">
            <a:avLst/>
          </a:prstGeom>
        </p:spPr>
      </p:pic>
      <p:pic>
        <p:nvPicPr>
          <p:cNvPr id="14" name="Grafik 13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750" y="2424502"/>
            <a:ext cx="436489" cy="579600"/>
          </a:xfrm>
          <a:prstGeom prst="rect">
            <a:avLst/>
          </a:prstGeom>
        </p:spPr>
      </p:pic>
      <p:pic>
        <p:nvPicPr>
          <p:cNvPr id="15" name="Grafik 14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8671" y="3174305"/>
            <a:ext cx="436054" cy="579600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2" name="Rectangle 4"/>
          <p:cNvSpPr>
            <a:spLocks noChangeArrowheads="1"/>
          </p:cNvSpPr>
          <p:nvPr/>
        </p:nvSpPr>
        <p:spPr bwMode="auto">
          <a:xfrm>
            <a:off x="0" y="5661025"/>
            <a:ext cx="9144000" cy="1196975"/>
          </a:xfrm>
          <a:prstGeom prst="rect">
            <a:avLst/>
          </a:prstGeom>
          <a:gradFill rotWithShape="1">
            <a:gsLst>
              <a:gs pos="0">
                <a:srgbClr val="FF6600"/>
              </a:gs>
              <a:gs pos="100000">
                <a:srgbClr val="FFFFCC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17413" name="Text Box 5"/>
          <p:cNvSpPr txBox="1">
            <a:spLocks noChangeArrowheads="1"/>
          </p:cNvSpPr>
          <p:nvPr/>
        </p:nvSpPr>
        <p:spPr bwMode="auto">
          <a:xfrm>
            <a:off x="468313" y="260350"/>
            <a:ext cx="8207375" cy="792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de-DE" altLang="de-DE" sz="2400" b="1">
                <a:solidFill>
                  <a:srgbClr val="0000FF"/>
                </a:solidFill>
                <a:latin typeface="Verdana" panose="020B0604030504040204" pitchFamily="34" charset="0"/>
              </a:rPr>
              <a:t>Was tun wir?</a:t>
            </a:r>
          </a:p>
          <a:p>
            <a:pPr algn="ctr"/>
            <a:r>
              <a:rPr lang="de-DE" altLang="de-DE" sz="2200" b="1">
                <a:solidFill>
                  <a:srgbClr val="0000FF"/>
                </a:solidFill>
                <a:latin typeface="Verdana" panose="020B0604030504040204" pitchFamily="34" charset="0"/>
              </a:rPr>
              <a:t>Unser Programm im Jahreskreis</a:t>
            </a:r>
          </a:p>
        </p:txBody>
      </p:sp>
      <p:sp>
        <p:nvSpPr>
          <p:cNvPr id="17414" name="Text Box 6"/>
          <p:cNvSpPr txBox="1">
            <a:spLocks noChangeArrowheads="1"/>
          </p:cNvSpPr>
          <p:nvPr/>
        </p:nvSpPr>
        <p:spPr bwMode="auto">
          <a:xfrm>
            <a:off x="179388" y="1484313"/>
            <a:ext cx="8785225" cy="41195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de-DE" altLang="de-DE" b="1">
                <a:latin typeface="Verdana" panose="020B0604030504040204" pitchFamily="34" charset="0"/>
              </a:rPr>
              <a:t>Januar:	Die Krippenfahrt: </a:t>
            </a:r>
            <a:r>
              <a:rPr lang="de-DE" altLang="de-DE">
                <a:latin typeface="Verdana" panose="020B0604030504040204" pitchFamily="34" charset="0"/>
              </a:rPr>
              <a:t>Busfahrt zu einer Krippenbesichtigung 		in einer Kirche im weiteren Umkreis</a:t>
            </a:r>
          </a:p>
          <a:p>
            <a:endParaRPr lang="de-DE" altLang="de-DE" sz="1000">
              <a:latin typeface="Verdana" panose="020B0604030504040204" pitchFamily="34" charset="0"/>
            </a:endParaRPr>
          </a:p>
          <a:p>
            <a:r>
              <a:rPr lang="de-DE" altLang="de-DE" b="1">
                <a:latin typeface="Verdana" panose="020B0604030504040204" pitchFamily="34" charset="0"/>
              </a:rPr>
              <a:t>Februar:	Kolpingmesse </a:t>
            </a:r>
            <a:r>
              <a:rPr lang="de-DE" altLang="de-DE">
                <a:latin typeface="Verdana" panose="020B0604030504040204" pitchFamily="34" charset="0"/>
              </a:rPr>
              <a:t>im Dom mit Toten - Gedenken</a:t>
            </a:r>
          </a:p>
          <a:p>
            <a:endParaRPr lang="de-DE" altLang="de-DE" sz="1000" b="1">
              <a:latin typeface="Verdana" panose="020B0604030504040204" pitchFamily="34" charset="0"/>
            </a:endParaRPr>
          </a:p>
          <a:p>
            <a:r>
              <a:rPr lang="de-DE" altLang="de-DE" b="1">
                <a:latin typeface="Verdana" panose="020B0604030504040204" pitchFamily="34" charset="0"/>
              </a:rPr>
              <a:t>Karneval:	„Halt Pölje“, </a:t>
            </a:r>
            <a:r>
              <a:rPr lang="de-DE" altLang="de-DE">
                <a:latin typeface="Verdana" panose="020B0604030504040204" pitchFamily="34" charset="0"/>
              </a:rPr>
              <a:t>die Gemeinschafts - Karnevalssitzung</a:t>
            </a:r>
            <a:r>
              <a:rPr lang="de-DE" altLang="de-DE" b="1">
                <a:latin typeface="Verdana" panose="020B0604030504040204" pitchFamily="34" charset="0"/>
              </a:rPr>
              <a:t> </a:t>
            </a:r>
            <a:r>
              <a:rPr lang="de-DE" altLang="de-DE">
                <a:latin typeface="Verdana" panose="020B0604030504040204" pitchFamily="34" charset="0"/>
              </a:rPr>
              <a:t>mit 		den Frauen der </a:t>
            </a:r>
            <a:r>
              <a:rPr lang="de-DE" altLang="de-DE" b="1">
                <a:latin typeface="Verdana" panose="020B0604030504040204" pitchFamily="34" charset="0"/>
              </a:rPr>
              <a:t>kfd</a:t>
            </a:r>
            <a:r>
              <a:rPr lang="de-DE" altLang="de-DE">
                <a:latin typeface="Verdana" panose="020B0604030504040204" pitchFamily="34" charset="0"/>
              </a:rPr>
              <a:t> erfreut sich großer Beliebtheit.</a:t>
            </a:r>
          </a:p>
          <a:p>
            <a:endParaRPr lang="de-DE" altLang="de-DE" sz="1000">
              <a:latin typeface="Verdana" panose="020B0604030504040204" pitchFamily="34" charset="0"/>
            </a:endParaRPr>
          </a:p>
          <a:p>
            <a:r>
              <a:rPr lang="de-DE" altLang="de-DE" b="1">
                <a:latin typeface="Verdana" panose="020B0604030504040204" pitchFamily="34" charset="0"/>
              </a:rPr>
              <a:t>Fastenzeit: 	Der Friedensgang:</a:t>
            </a:r>
            <a:r>
              <a:rPr lang="de-DE" altLang="de-DE">
                <a:latin typeface="Verdana" panose="020B0604030504040204" pitchFamily="34" charset="0"/>
              </a:rPr>
              <a:t> Vom Dom aus gehen wir nach Birten 		mit Statio in der Fürstenbergkapelle</a:t>
            </a:r>
          </a:p>
          <a:p>
            <a:r>
              <a:rPr lang="de-DE" altLang="de-DE">
                <a:latin typeface="Verdana" panose="020B0604030504040204" pitchFamily="34" charset="0"/>
              </a:rPr>
              <a:t>		u. Hl. Messe in Birten.</a:t>
            </a:r>
            <a:br>
              <a:rPr lang="de-DE" altLang="de-DE" b="1">
                <a:latin typeface="Verdana" panose="020B0604030504040204" pitchFamily="34" charset="0"/>
              </a:rPr>
            </a:br>
            <a:r>
              <a:rPr lang="de-DE" altLang="de-DE" b="1">
                <a:latin typeface="Verdana" panose="020B0604030504040204" pitchFamily="34" charset="0"/>
              </a:rPr>
              <a:t>		</a:t>
            </a:r>
            <a:endParaRPr lang="de-DE" altLang="de-DE" sz="1000" b="1">
              <a:latin typeface="Verdana" panose="020B0604030504040204" pitchFamily="34" charset="0"/>
            </a:endParaRPr>
          </a:p>
          <a:p>
            <a:r>
              <a:rPr lang="de-DE" altLang="de-DE" b="1">
                <a:latin typeface="Verdana" panose="020B0604030504040204" pitchFamily="34" charset="0"/>
              </a:rPr>
              <a:t>Mai:		Kevelaerwallfahrt: </a:t>
            </a:r>
            <a:r>
              <a:rPr lang="de-DE" altLang="de-DE">
                <a:latin typeface="Verdana" panose="020B0604030504040204" pitchFamily="34" charset="0"/>
              </a:rPr>
              <a:t>Morgens früh am 1. Mai starten wir 		zu Fuß, per Rad oder mit dem Auto zur Eröffnungsfeier</a:t>
            </a:r>
          </a:p>
          <a:p>
            <a:r>
              <a:rPr lang="de-DE" altLang="de-DE">
                <a:latin typeface="Verdana" panose="020B0604030504040204" pitchFamily="34" charset="0"/>
              </a:rPr>
              <a:t>		der Wallfahrtsaison durch die Kolpingsfamilien des 			Niederrheins. </a:t>
            </a:r>
          </a:p>
        </p:txBody>
      </p:sp>
      <p:pic>
        <p:nvPicPr>
          <p:cNvPr id="17415" name="Picture 7" descr="Die Grafik &quot;http://www.kolping.de/module/layout_upload/kolpingwbm_rgb.jpg&quot; kann nicht angezeigt werden, weil sie Fehler enthält.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2500" y="6381750"/>
            <a:ext cx="2087563" cy="309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3366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416" name="Text Box 8"/>
          <p:cNvSpPr txBox="1">
            <a:spLocks noChangeArrowheads="1"/>
          </p:cNvSpPr>
          <p:nvPr/>
        </p:nvSpPr>
        <p:spPr bwMode="auto">
          <a:xfrm>
            <a:off x="215900" y="5805488"/>
            <a:ext cx="8748713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de-DE" altLang="de-DE" b="1">
                <a:solidFill>
                  <a:srgbClr val="FFFF00"/>
                </a:solidFill>
                <a:latin typeface="Verdana" panose="020B0604030504040204" pitchFamily="34" charset="0"/>
              </a:rPr>
              <a:t>Wer sind wir ?  -   Was tun wir ?  -   Wie geht es weiter ?</a:t>
            </a:r>
          </a:p>
        </p:txBody>
      </p:sp>
      <p:sp>
        <p:nvSpPr>
          <p:cNvPr id="17417" name="Text Box 9"/>
          <p:cNvSpPr txBox="1">
            <a:spLocks noChangeArrowheads="1"/>
          </p:cNvSpPr>
          <p:nvPr/>
        </p:nvSpPr>
        <p:spPr bwMode="auto">
          <a:xfrm>
            <a:off x="898525" y="6369050"/>
            <a:ext cx="1584325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de-DE" altLang="de-DE" sz="1000"/>
              <a:t>Autor: Rainer Michels</a:t>
            </a:r>
          </a:p>
        </p:txBody>
      </p:sp>
      <p:sp>
        <p:nvSpPr>
          <p:cNvPr id="17418" name="Text Box 10"/>
          <p:cNvSpPr txBox="1">
            <a:spLocks noChangeArrowheads="1"/>
          </p:cNvSpPr>
          <p:nvPr/>
        </p:nvSpPr>
        <p:spPr bwMode="auto">
          <a:xfrm>
            <a:off x="6656388" y="6369050"/>
            <a:ext cx="1800225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de-DE" altLang="de-DE" sz="1000"/>
              <a:t>Design: Willi Winnekens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6" name="Rectangle 4"/>
          <p:cNvSpPr>
            <a:spLocks noChangeArrowheads="1"/>
          </p:cNvSpPr>
          <p:nvPr/>
        </p:nvSpPr>
        <p:spPr bwMode="auto">
          <a:xfrm>
            <a:off x="0" y="5661025"/>
            <a:ext cx="9144000" cy="1196975"/>
          </a:xfrm>
          <a:prstGeom prst="rect">
            <a:avLst/>
          </a:prstGeom>
          <a:gradFill rotWithShape="1">
            <a:gsLst>
              <a:gs pos="0">
                <a:srgbClr val="FF6600"/>
              </a:gs>
              <a:gs pos="100000">
                <a:srgbClr val="FFFFCC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18437" name="Text Box 5"/>
          <p:cNvSpPr txBox="1">
            <a:spLocks noChangeArrowheads="1"/>
          </p:cNvSpPr>
          <p:nvPr/>
        </p:nvSpPr>
        <p:spPr bwMode="auto">
          <a:xfrm>
            <a:off x="250825" y="476250"/>
            <a:ext cx="8604250" cy="46688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de-DE" altLang="de-DE" b="1">
                <a:latin typeface="Verdana" panose="020B0604030504040204" pitchFamily="34" charset="0"/>
              </a:rPr>
              <a:t>Ende Mai:	Maiandacht: </a:t>
            </a:r>
            <a:r>
              <a:rPr lang="de-DE" altLang="de-DE">
                <a:latin typeface="Verdana" panose="020B0604030504040204" pitchFamily="34" charset="0"/>
              </a:rPr>
              <a:t>Ende Mai feiern wir in der Fürstenberg- 			kapelle</a:t>
            </a:r>
            <a:r>
              <a:rPr lang="de-DE" altLang="de-DE" b="1">
                <a:latin typeface="Verdana" panose="020B0604030504040204" pitchFamily="34" charset="0"/>
              </a:rPr>
              <a:t> 	</a:t>
            </a:r>
            <a:r>
              <a:rPr lang="de-DE" altLang="de-DE">
                <a:latin typeface="Verdana" panose="020B0604030504040204" pitchFamily="34" charset="0"/>
              </a:rPr>
              <a:t>Maiandacht mit anschl. singen von Volksliedern 		am Lagerfeuer.</a:t>
            </a:r>
          </a:p>
          <a:p>
            <a:endParaRPr lang="de-DE" altLang="de-DE" sz="1000">
              <a:latin typeface="Verdana" panose="020B0604030504040204" pitchFamily="34" charset="0"/>
            </a:endParaRPr>
          </a:p>
          <a:p>
            <a:r>
              <a:rPr lang="de-DE" altLang="de-DE" b="1">
                <a:latin typeface="Verdana" panose="020B0604030504040204" pitchFamily="34" charset="0"/>
              </a:rPr>
              <a:t>Pfingsten:	</a:t>
            </a:r>
            <a:r>
              <a:rPr lang="de-DE" altLang="de-DE">
                <a:latin typeface="Verdana" panose="020B0604030504040204" pitchFamily="34" charset="0"/>
              </a:rPr>
              <a:t>Die traditionelle</a:t>
            </a:r>
            <a:r>
              <a:rPr lang="de-DE" altLang="de-DE" b="1">
                <a:latin typeface="Verdana" panose="020B0604030504040204" pitchFamily="34" charset="0"/>
              </a:rPr>
              <a:t> Pfingstfahrradtour </a:t>
            </a:r>
            <a:r>
              <a:rPr lang="de-DE" altLang="de-DE">
                <a:latin typeface="Verdana" panose="020B0604030504040204" pitchFamily="34" charset="0"/>
              </a:rPr>
              <a:t>durch die 			niederrheinische Landschaft lädt ein zum klönen, kennen 		lernen und zum genießen der Natur.</a:t>
            </a:r>
          </a:p>
          <a:p>
            <a:endParaRPr lang="de-DE" altLang="de-DE" sz="1000">
              <a:latin typeface="Verdana" panose="020B0604030504040204" pitchFamily="34" charset="0"/>
            </a:endParaRPr>
          </a:p>
          <a:p>
            <a:r>
              <a:rPr lang="de-DE" altLang="de-DE" b="1">
                <a:latin typeface="Verdana" panose="020B0604030504040204" pitchFamily="34" charset="0"/>
              </a:rPr>
              <a:t>Segeln:	</a:t>
            </a:r>
            <a:r>
              <a:rPr lang="de-DE" altLang="de-DE">
                <a:latin typeface="Verdana" panose="020B0604030504040204" pitchFamily="34" charset="0"/>
              </a:rPr>
              <a:t>Nach </a:t>
            </a:r>
            <a:r>
              <a:rPr lang="de-DE" altLang="de-DE" b="1">
                <a:latin typeface="Verdana" panose="020B0604030504040204" pitchFamily="34" charset="0"/>
              </a:rPr>
              <a:t>Ostern segelt die Kolpingjugend</a:t>
            </a:r>
            <a:r>
              <a:rPr lang="de-DE" altLang="de-DE">
                <a:latin typeface="Verdana" panose="020B0604030504040204" pitchFamily="34" charset="0"/>
              </a:rPr>
              <a:t> 				auf dem Klipper „Zuiderzon“ unter dem	Ruder von 			Kapitän „Kees“ .</a:t>
            </a:r>
          </a:p>
          <a:p>
            <a:r>
              <a:rPr lang="de-DE" altLang="de-DE" b="1">
                <a:latin typeface="Verdana" panose="020B0604030504040204" pitchFamily="34" charset="0"/>
              </a:rPr>
              <a:t> </a:t>
            </a:r>
          </a:p>
          <a:p>
            <a:r>
              <a:rPr lang="de-DE" altLang="de-DE" b="1">
                <a:latin typeface="Verdana" panose="020B0604030504040204" pitchFamily="34" charset="0"/>
              </a:rPr>
              <a:t>		Im Sommer </a:t>
            </a:r>
            <a:r>
              <a:rPr lang="de-DE" altLang="de-DE">
                <a:latin typeface="Verdana" panose="020B0604030504040204" pitchFamily="34" charset="0"/>
              </a:rPr>
              <a:t>findet die </a:t>
            </a:r>
            <a:r>
              <a:rPr lang="de-DE" altLang="de-DE" b="1">
                <a:latin typeface="Verdana" panose="020B0604030504040204" pitchFamily="34" charset="0"/>
              </a:rPr>
              <a:t>zünftige Segeltour für 			Erwachsene</a:t>
            </a:r>
            <a:r>
              <a:rPr lang="de-DE" altLang="de-DE">
                <a:latin typeface="Verdana" panose="020B0604030504040204" pitchFamily="34" charset="0"/>
              </a:rPr>
              <a:t> statt.</a:t>
            </a:r>
          </a:p>
          <a:p>
            <a:endParaRPr lang="de-DE" altLang="de-DE" sz="1000">
              <a:latin typeface="Verdana" panose="020B0604030504040204" pitchFamily="34" charset="0"/>
            </a:endParaRPr>
          </a:p>
          <a:p>
            <a:r>
              <a:rPr lang="de-DE" altLang="de-DE" b="1">
                <a:latin typeface="Verdana" panose="020B0604030504040204" pitchFamily="34" charset="0"/>
              </a:rPr>
              <a:t>Herbst:	</a:t>
            </a:r>
            <a:r>
              <a:rPr lang="de-DE" altLang="de-DE">
                <a:latin typeface="Verdana" panose="020B0604030504040204" pitchFamily="34" charset="0"/>
              </a:rPr>
              <a:t>Die </a:t>
            </a:r>
            <a:r>
              <a:rPr lang="de-DE" altLang="de-DE" b="1">
                <a:latin typeface="Verdana" panose="020B0604030504040204" pitchFamily="34" charset="0"/>
              </a:rPr>
              <a:t>Senioren-Sportgruppe </a:t>
            </a:r>
            <a:r>
              <a:rPr lang="de-DE" altLang="de-DE">
                <a:latin typeface="Verdana" panose="020B0604030504040204" pitchFamily="34" charset="0"/>
              </a:rPr>
              <a:t>der Kolpingsfamilie startet 		im Herbst zu ihrer</a:t>
            </a:r>
            <a:r>
              <a:rPr lang="de-DE" altLang="de-DE" b="1">
                <a:latin typeface="Verdana" panose="020B0604030504040204" pitchFamily="34" charset="0"/>
              </a:rPr>
              <a:t> Wochenend-Wanderung 				</a:t>
            </a:r>
            <a:r>
              <a:rPr lang="de-DE" altLang="de-DE">
                <a:latin typeface="Verdana" panose="020B0604030504040204" pitchFamily="34" charset="0"/>
              </a:rPr>
              <a:t>(Sauerland, Eifel, Mosel, Pfalz, Odenwald, Eichsfeld).</a:t>
            </a:r>
          </a:p>
        </p:txBody>
      </p:sp>
      <p:pic>
        <p:nvPicPr>
          <p:cNvPr id="18438" name="Picture 6" descr="Die Grafik &quot;http://www.kolping.de/module/layout_upload/kolpingwbm_rgb.jpg&quot; kann nicht angezeigt werden, weil sie Fehler enthält.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2500" y="6381750"/>
            <a:ext cx="2087563" cy="309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3366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439" name="Text Box 7"/>
          <p:cNvSpPr txBox="1">
            <a:spLocks noChangeArrowheads="1"/>
          </p:cNvSpPr>
          <p:nvPr/>
        </p:nvSpPr>
        <p:spPr bwMode="auto">
          <a:xfrm>
            <a:off x="215900" y="5805488"/>
            <a:ext cx="8748713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de-DE" altLang="de-DE" b="1">
                <a:solidFill>
                  <a:srgbClr val="FFFF00"/>
                </a:solidFill>
                <a:latin typeface="Verdana" panose="020B0604030504040204" pitchFamily="34" charset="0"/>
              </a:rPr>
              <a:t>Wer sind wir ?  -   Was tun wir ?  -   Wie geht es weiter ?</a:t>
            </a:r>
          </a:p>
        </p:txBody>
      </p:sp>
      <p:sp>
        <p:nvSpPr>
          <p:cNvPr id="18440" name="Text Box 8"/>
          <p:cNvSpPr txBox="1">
            <a:spLocks noChangeArrowheads="1"/>
          </p:cNvSpPr>
          <p:nvPr/>
        </p:nvSpPr>
        <p:spPr bwMode="auto">
          <a:xfrm>
            <a:off x="898525" y="6369050"/>
            <a:ext cx="1584325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de-DE" altLang="de-DE" sz="1000"/>
              <a:t>Autor: Rainer Michels</a:t>
            </a:r>
          </a:p>
        </p:txBody>
      </p:sp>
      <p:sp>
        <p:nvSpPr>
          <p:cNvPr id="18441" name="Text Box 9"/>
          <p:cNvSpPr txBox="1">
            <a:spLocks noChangeArrowheads="1"/>
          </p:cNvSpPr>
          <p:nvPr/>
        </p:nvSpPr>
        <p:spPr bwMode="auto">
          <a:xfrm>
            <a:off x="6656388" y="6369050"/>
            <a:ext cx="1800225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de-DE" altLang="de-DE" sz="1000"/>
              <a:t>Design: Willi Winnekens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60" name="Rectangle 4"/>
          <p:cNvSpPr>
            <a:spLocks noChangeArrowheads="1"/>
          </p:cNvSpPr>
          <p:nvPr/>
        </p:nvSpPr>
        <p:spPr bwMode="auto">
          <a:xfrm>
            <a:off x="0" y="5661025"/>
            <a:ext cx="9144000" cy="1196975"/>
          </a:xfrm>
          <a:prstGeom prst="rect">
            <a:avLst/>
          </a:prstGeom>
          <a:gradFill rotWithShape="1">
            <a:gsLst>
              <a:gs pos="0">
                <a:srgbClr val="FF6600"/>
              </a:gs>
              <a:gs pos="100000">
                <a:srgbClr val="FFFFCC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19461" name="Text Box 5"/>
          <p:cNvSpPr txBox="1">
            <a:spLocks noChangeArrowheads="1"/>
          </p:cNvSpPr>
          <p:nvPr/>
        </p:nvSpPr>
        <p:spPr bwMode="auto">
          <a:xfrm>
            <a:off x="179388" y="476250"/>
            <a:ext cx="8785225" cy="46688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de-DE" altLang="de-DE" b="1">
                <a:latin typeface="Verdana" panose="020B0604030504040204" pitchFamily="34" charset="0"/>
              </a:rPr>
              <a:t>November: 	Glaubensgespräch </a:t>
            </a:r>
            <a:r>
              <a:rPr lang="de-DE" altLang="de-DE">
                <a:latin typeface="Verdana" panose="020B0604030504040204" pitchFamily="34" charset="0"/>
              </a:rPr>
              <a:t>Wir sind zu Gast bei den Schwestern 		im Haus Regina-Protmann in der Hees zu einem</a:t>
            </a:r>
            <a:r>
              <a:rPr lang="de-DE" altLang="de-DE" b="1">
                <a:latin typeface="Verdana" panose="020B0604030504040204" pitchFamily="34" charset="0"/>
              </a:rPr>
              <a:t> 			Einkehrvormittag </a:t>
            </a:r>
            <a:r>
              <a:rPr lang="de-DE" altLang="de-DE">
                <a:latin typeface="Verdana" panose="020B0604030504040204" pitchFamily="34" charset="0"/>
              </a:rPr>
              <a:t>mit anschließender Messfeier in der 		schönen Hauskapelle.</a:t>
            </a:r>
          </a:p>
          <a:p>
            <a:endParaRPr lang="de-DE" altLang="de-DE" sz="1000">
              <a:latin typeface="Verdana" panose="020B0604030504040204" pitchFamily="34" charset="0"/>
            </a:endParaRPr>
          </a:p>
          <a:p>
            <a:r>
              <a:rPr lang="de-DE" altLang="de-DE" b="1">
                <a:latin typeface="Verdana" panose="020B0604030504040204" pitchFamily="34" charset="0"/>
              </a:rPr>
              <a:t>Dezember:	</a:t>
            </a:r>
            <a:r>
              <a:rPr lang="de-DE" altLang="de-DE">
                <a:latin typeface="Verdana" panose="020B0604030504040204" pitchFamily="34" charset="0"/>
              </a:rPr>
              <a:t>Im Dezember bzw. am 1. Advent feiern wir</a:t>
            </a:r>
            <a:r>
              <a:rPr lang="de-DE" altLang="de-DE" b="1">
                <a:latin typeface="Verdana" panose="020B0604030504040204" pitchFamily="34" charset="0"/>
              </a:rPr>
              <a:t> Kolping-			Gedenktag </a:t>
            </a:r>
            <a:r>
              <a:rPr lang="de-DE" altLang="de-DE">
                <a:latin typeface="Verdana" panose="020B0604030504040204" pitchFamily="34" charset="0"/>
              </a:rPr>
              <a:t>mit Hl. Messe im Dom. Anschließend ist in 		der Michaelskapelle gemeinsames Frühstück, 				Jubilarehrung und Kolping gedenken.</a:t>
            </a:r>
          </a:p>
          <a:p>
            <a:endParaRPr lang="de-DE" altLang="de-DE" sz="1000">
              <a:latin typeface="Verdana" panose="020B0604030504040204" pitchFamily="34" charset="0"/>
            </a:endParaRPr>
          </a:p>
          <a:p>
            <a:r>
              <a:rPr lang="de-DE" altLang="de-DE" b="1">
                <a:latin typeface="Verdana" panose="020B0604030504040204" pitchFamily="34" charset="0"/>
              </a:rPr>
              <a:t>Ndanda – Verkauf: </a:t>
            </a:r>
            <a:r>
              <a:rPr lang="de-DE" altLang="de-DE">
                <a:latin typeface="Verdana" panose="020B0604030504040204" pitchFamily="34" charset="0"/>
              </a:rPr>
              <a:t>Am 1. und 2. Advent verkaufen wir afrikanische und 		peruanische Handarbeiten im Auftrag der armen Künstler. 		Gleichzeitig bietet unsere Cafeteria selbstgebackenen 			Kuchen an.</a:t>
            </a:r>
          </a:p>
          <a:p>
            <a:endParaRPr lang="de-DE" altLang="de-DE" sz="1000">
              <a:latin typeface="Verdana" panose="020B0604030504040204" pitchFamily="34" charset="0"/>
            </a:endParaRPr>
          </a:p>
          <a:p>
            <a:r>
              <a:rPr lang="de-DE" altLang="de-DE">
                <a:latin typeface="Verdana" panose="020B0604030504040204" pitchFamily="34" charset="0"/>
              </a:rPr>
              <a:t>		Mit dem Erlös unterstützen wir das </a:t>
            </a:r>
            <a:r>
              <a:rPr lang="de-DE" altLang="de-DE" b="1">
                <a:latin typeface="Verdana" panose="020B0604030504040204" pitchFamily="34" charset="0"/>
              </a:rPr>
              <a:t>Missionskranken-			haus der Benediktiner in Ndanda/Tanzania </a:t>
            </a:r>
            <a:r>
              <a:rPr lang="de-DE" altLang="de-DE">
                <a:latin typeface="Verdana" panose="020B0604030504040204" pitchFamily="34" charset="0"/>
              </a:rPr>
              <a:t>in  			Ostafrika, mit dem wir freundschaftlich verbunden sind.</a:t>
            </a:r>
          </a:p>
        </p:txBody>
      </p:sp>
      <p:pic>
        <p:nvPicPr>
          <p:cNvPr id="19462" name="Picture 6" descr="Die Grafik &quot;http://www.kolping.de/module/layout_upload/kolpingwbm_rgb.jpg&quot; kann nicht angezeigt werden, weil sie Fehler enthält.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2500" y="6381750"/>
            <a:ext cx="2087563" cy="309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3366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463" name="Text Box 7"/>
          <p:cNvSpPr txBox="1">
            <a:spLocks noChangeArrowheads="1"/>
          </p:cNvSpPr>
          <p:nvPr/>
        </p:nvSpPr>
        <p:spPr bwMode="auto">
          <a:xfrm>
            <a:off x="215900" y="5805488"/>
            <a:ext cx="8748713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de-DE" altLang="de-DE" b="1">
                <a:solidFill>
                  <a:srgbClr val="FFFF00"/>
                </a:solidFill>
                <a:latin typeface="Verdana" panose="020B0604030504040204" pitchFamily="34" charset="0"/>
              </a:rPr>
              <a:t>Wer sind wir ?  -   Was tun wir ?  -   Wie geht es weiter ?</a:t>
            </a:r>
          </a:p>
        </p:txBody>
      </p:sp>
      <p:sp>
        <p:nvSpPr>
          <p:cNvPr id="19464" name="Text Box 8"/>
          <p:cNvSpPr txBox="1">
            <a:spLocks noChangeArrowheads="1"/>
          </p:cNvSpPr>
          <p:nvPr/>
        </p:nvSpPr>
        <p:spPr bwMode="auto">
          <a:xfrm>
            <a:off x="898525" y="6369050"/>
            <a:ext cx="1584325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de-DE" altLang="de-DE" sz="1000"/>
              <a:t>Autor: Rainer Michels</a:t>
            </a:r>
          </a:p>
        </p:txBody>
      </p:sp>
      <p:sp>
        <p:nvSpPr>
          <p:cNvPr id="19465" name="Text Box 9"/>
          <p:cNvSpPr txBox="1">
            <a:spLocks noChangeArrowheads="1"/>
          </p:cNvSpPr>
          <p:nvPr/>
        </p:nvSpPr>
        <p:spPr bwMode="auto">
          <a:xfrm>
            <a:off x="6656388" y="6369050"/>
            <a:ext cx="1800225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de-DE" altLang="de-DE" sz="1000"/>
              <a:t>Design: Willi Winnekens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4" name="Rectangle 4"/>
          <p:cNvSpPr>
            <a:spLocks noChangeArrowheads="1"/>
          </p:cNvSpPr>
          <p:nvPr/>
        </p:nvSpPr>
        <p:spPr bwMode="auto">
          <a:xfrm>
            <a:off x="0" y="5661025"/>
            <a:ext cx="9144000" cy="1196975"/>
          </a:xfrm>
          <a:prstGeom prst="rect">
            <a:avLst/>
          </a:prstGeom>
          <a:gradFill rotWithShape="1">
            <a:gsLst>
              <a:gs pos="0">
                <a:srgbClr val="FF6600"/>
              </a:gs>
              <a:gs pos="100000">
                <a:srgbClr val="FFFFCC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20485" name="Text Box 5"/>
          <p:cNvSpPr txBox="1">
            <a:spLocks noChangeArrowheads="1"/>
          </p:cNvSpPr>
          <p:nvPr/>
        </p:nvSpPr>
        <p:spPr bwMode="auto">
          <a:xfrm>
            <a:off x="250825" y="188913"/>
            <a:ext cx="8642350" cy="54625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8001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de-DE" altLang="de-DE" b="1">
                <a:latin typeface="Verdana" panose="020B0604030504040204" pitchFamily="34" charset="0"/>
              </a:rPr>
              <a:t>Glaubensgespräche:	</a:t>
            </a:r>
            <a:endParaRPr lang="de-DE" altLang="de-DE">
              <a:latin typeface="Verdana" panose="020B0604030504040204" pitchFamily="34" charset="0"/>
            </a:endParaRPr>
          </a:p>
          <a:p>
            <a:r>
              <a:rPr lang="de-DE" altLang="de-DE">
                <a:latin typeface="Verdana" panose="020B0604030504040204" pitchFamily="34" charset="0"/>
              </a:rPr>
              <a:t>	Mehrmals im Jahr laden wir ein zu einem Gesprächabend im Haus Michael  </a:t>
            </a:r>
          </a:p>
          <a:p>
            <a:r>
              <a:rPr lang="de-DE" altLang="de-DE">
                <a:latin typeface="Verdana" panose="020B0604030504040204" pitchFamily="34" charset="0"/>
              </a:rPr>
              <a:t>		2006		Romabende</a:t>
            </a:r>
          </a:p>
          <a:p>
            <a:r>
              <a:rPr lang="de-DE" altLang="de-DE">
                <a:latin typeface="Verdana" panose="020B0604030504040204" pitchFamily="34" charset="0"/>
              </a:rPr>
              <a:t>		2007 u. 2008	Theologische Gesprächsabende</a:t>
            </a:r>
          </a:p>
          <a:p>
            <a:r>
              <a:rPr lang="de-DE" altLang="de-DE">
                <a:latin typeface="Verdana" panose="020B0604030504040204" pitchFamily="34" charset="0"/>
              </a:rPr>
              <a:t>		2009		Das Abendmahlverständnis</a:t>
            </a:r>
            <a:br>
              <a:rPr lang="de-DE" altLang="de-DE">
                <a:latin typeface="Verdana" panose="020B0604030504040204" pitchFamily="34" charset="0"/>
              </a:rPr>
            </a:br>
            <a:r>
              <a:rPr lang="de-DE" altLang="de-DE">
                <a:latin typeface="Verdana" panose="020B0604030504040204" pitchFamily="34" charset="0"/>
              </a:rPr>
              <a:t>	2010		Credo - Glauben weitergeben</a:t>
            </a:r>
          </a:p>
          <a:p>
            <a:r>
              <a:rPr lang="de-DE" altLang="de-DE">
                <a:latin typeface="Verdana" panose="020B0604030504040204" pitchFamily="34" charset="0"/>
              </a:rPr>
              <a:t>		2011 u. 2012    Liturgie II: </a:t>
            </a:r>
            <a:r>
              <a:rPr lang="de-DE" altLang="de-DE" sz="1200">
                <a:latin typeface="Verdana" panose="020B0604030504040204" pitchFamily="34" charset="0"/>
              </a:rPr>
              <a:t>Das Kirchenjahr u. die Formen der Gottesdienstfeier.</a:t>
            </a:r>
          </a:p>
          <a:p>
            <a:endParaRPr lang="de-DE" altLang="de-DE" sz="800">
              <a:latin typeface="Verdana" panose="020B0604030504040204" pitchFamily="34" charset="0"/>
            </a:endParaRPr>
          </a:p>
          <a:p>
            <a:r>
              <a:rPr lang="de-DE" altLang="de-DE" b="1">
                <a:latin typeface="Verdana" panose="020B0604030504040204" pitchFamily="34" charset="0"/>
              </a:rPr>
              <a:t>Besichtigungen: </a:t>
            </a:r>
            <a:endParaRPr lang="de-DE" altLang="de-DE">
              <a:latin typeface="Verdana" panose="020B0604030504040204" pitchFamily="34" charset="0"/>
            </a:endParaRPr>
          </a:p>
          <a:p>
            <a:r>
              <a:rPr lang="de-DE" altLang="de-DE">
                <a:latin typeface="Verdana" panose="020B0604030504040204" pitchFamily="34" charset="0"/>
              </a:rPr>
              <a:t>	Wir laden ein zu Besichtigungen von Kirchen und Altären, Klöster, Fertigungsbetrieben und Werften.</a:t>
            </a:r>
          </a:p>
          <a:p>
            <a:endParaRPr lang="de-DE" altLang="de-DE" sz="1000">
              <a:latin typeface="Verdana" panose="020B0604030504040204" pitchFamily="34" charset="0"/>
            </a:endParaRPr>
          </a:p>
          <a:p>
            <a:r>
              <a:rPr lang="de-DE" altLang="de-DE" b="1">
                <a:latin typeface="Verdana" panose="020B0604030504040204" pitchFamily="34" charset="0"/>
              </a:rPr>
              <a:t>Fortbildung und Kurse:</a:t>
            </a:r>
            <a:endParaRPr lang="de-DE" altLang="de-DE">
              <a:latin typeface="Verdana" panose="020B0604030504040204" pitchFamily="34" charset="0"/>
            </a:endParaRPr>
          </a:p>
          <a:p>
            <a:r>
              <a:rPr lang="de-DE" altLang="de-DE">
                <a:latin typeface="Verdana" panose="020B0604030504040204" pitchFamily="34" charset="0"/>
              </a:rPr>
              <a:t>	Wir bieten Computerkurse und Kochkurse für Männer an, wir laden ein zu Vorträgen und Entspannungskursen.</a:t>
            </a:r>
          </a:p>
          <a:p>
            <a:endParaRPr lang="de-DE" altLang="de-DE" sz="1000">
              <a:latin typeface="Verdana" panose="020B0604030504040204" pitchFamily="34" charset="0"/>
            </a:endParaRPr>
          </a:p>
          <a:p>
            <a:r>
              <a:rPr lang="de-DE" altLang="de-DE" b="1">
                <a:latin typeface="Verdana" panose="020B0604030504040204" pitchFamily="34" charset="0"/>
              </a:rPr>
              <a:t>Reisen:  </a:t>
            </a:r>
            <a:r>
              <a:rPr lang="de-DE" altLang="de-DE">
                <a:latin typeface="Verdana" panose="020B0604030504040204" pitchFamily="34" charset="0"/>
              </a:rPr>
              <a:t>Unsere Reisen sind immer wieder ein besonderes Erlebnis in der Gemeinschaft Gleichgesinnter, z. B. die Reise mit dem</a:t>
            </a:r>
            <a:r>
              <a:rPr lang="de-DE" altLang="de-DE" b="1">
                <a:latin typeface="Verdana" panose="020B0604030504040204" pitchFamily="34" charset="0"/>
              </a:rPr>
              <a:t> </a:t>
            </a:r>
            <a:r>
              <a:rPr lang="de-DE" altLang="de-DE">
                <a:latin typeface="Verdana" panose="020B0604030504040204" pitchFamily="34" charset="0"/>
              </a:rPr>
              <a:t>Domchor nach Rom und die Reisen nach Oberitalien ins Friaul, Israel, nach Schlesien, in die Masuren, nach Thüringen und Ungarn.</a:t>
            </a:r>
            <a:r>
              <a:rPr lang="de-DE" altLang="de-DE"/>
              <a:t> </a:t>
            </a:r>
          </a:p>
        </p:txBody>
      </p:sp>
      <p:pic>
        <p:nvPicPr>
          <p:cNvPr id="20486" name="Picture 6" descr="Die Grafik &quot;http://www.kolping.de/module/layout_upload/kolpingwbm_rgb.jpg&quot; kann nicht angezeigt werden, weil sie Fehler enthält.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2500" y="6381750"/>
            <a:ext cx="2087563" cy="309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3366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487" name="Text Box 7"/>
          <p:cNvSpPr txBox="1">
            <a:spLocks noChangeArrowheads="1"/>
          </p:cNvSpPr>
          <p:nvPr/>
        </p:nvSpPr>
        <p:spPr bwMode="auto">
          <a:xfrm>
            <a:off x="215900" y="5805488"/>
            <a:ext cx="8748713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de-DE" altLang="de-DE" b="1">
                <a:solidFill>
                  <a:srgbClr val="FFFF00"/>
                </a:solidFill>
                <a:latin typeface="Verdana" panose="020B0604030504040204" pitchFamily="34" charset="0"/>
              </a:rPr>
              <a:t>Wer sind wir ?  -   Was tun wir ?  -   Wie geht es weiter ?</a:t>
            </a:r>
          </a:p>
        </p:txBody>
      </p:sp>
      <p:sp>
        <p:nvSpPr>
          <p:cNvPr id="20488" name="Text Box 8"/>
          <p:cNvSpPr txBox="1">
            <a:spLocks noChangeArrowheads="1"/>
          </p:cNvSpPr>
          <p:nvPr/>
        </p:nvSpPr>
        <p:spPr bwMode="auto">
          <a:xfrm>
            <a:off x="898525" y="6369050"/>
            <a:ext cx="1584325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de-DE" altLang="de-DE" sz="1000"/>
              <a:t>Autor: Rainer Michels</a:t>
            </a:r>
          </a:p>
        </p:txBody>
      </p:sp>
      <p:sp>
        <p:nvSpPr>
          <p:cNvPr id="20489" name="Text Box 9"/>
          <p:cNvSpPr txBox="1">
            <a:spLocks noChangeArrowheads="1"/>
          </p:cNvSpPr>
          <p:nvPr/>
        </p:nvSpPr>
        <p:spPr bwMode="auto">
          <a:xfrm>
            <a:off x="6656388" y="6369050"/>
            <a:ext cx="1800225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de-DE" altLang="de-DE" sz="1000"/>
              <a:t>Design: Willi Winnekens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8" name="Rectangle 4"/>
          <p:cNvSpPr>
            <a:spLocks noChangeArrowheads="1"/>
          </p:cNvSpPr>
          <p:nvPr/>
        </p:nvSpPr>
        <p:spPr bwMode="auto">
          <a:xfrm>
            <a:off x="0" y="5661025"/>
            <a:ext cx="9144000" cy="1196975"/>
          </a:xfrm>
          <a:prstGeom prst="rect">
            <a:avLst/>
          </a:prstGeom>
          <a:gradFill rotWithShape="1">
            <a:gsLst>
              <a:gs pos="0">
                <a:srgbClr val="FF6600"/>
              </a:gs>
              <a:gs pos="100000">
                <a:srgbClr val="FFFFCC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21509" name="Text Box 5"/>
          <p:cNvSpPr txBox="1">
            <a:spLocks noChangeArrowheads="1"/>
          </p:cNvSpPr>
          <p:nvPr/>
        </p:nvSpPr>
        <p:spPr bwMode="auto">
          <a:xfrm>
            <a:off x="179388" y="333375"/>
            <a:ext cx="8102600" cy="5611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de-DE" altLang="de-DE" sz="2400" b="1">
                <a:solidFill>
                  <a:srgbClr val="0000FF"/>
                </a:solidFill>
                <a:latin typeface="Verdana" panose="020B0604030504040204" pitchFamily="34" charset="0"/>
              </a:rPr>
              <a:t>		</a:t>
            </a:r>
            <a:r>
              <a:rPr lang="de-DE" altLang="de-DE" sz="2200" b="1">
                <a:solidFill>
                  <a:srgbClr val="0000FF"/>
                </a:solidFill>
                <a:latin typeface="Verdana" panose="020B0604030504040204" pitchFamily="34" charset="0"/>
              </a:rPr>
              <a:t>Was tun wir also wirklich?</a:t>
            </a:r>
          </a:p>
          <a:p>
            <a:endParaRPr lang="de-DE" altLang="de-DE" sz="1200">
              <a:latin typeface="Verdana" panose="020B0604030504040204" pitchFamily="34" charset="0"/>
            </a:endParaRPr>
          </a:p>
          <a:p>
            <a:pPr lvl="3"/>
            <a:endParaRPr lang="de-DE" altLang="de-DE" sz="1000">
              <a:latin typeface="Verdana" panose="020B0604030504040204" pitchFamily="34" charset="0"/>
            </a:endParaRPr>
          </a:p>
          <a:p>
            <a:pPr lvl="3"/>
            <a:r>
              <a:rPr lang="de-DE" altLang="de-DE">
                <a:latin typeface="Verdana" panose="020B0604030504040204" pitchFamily="34" charset="0"/>
              </a:rPr>
              <a:t>	Glaubensgespräche</a:t>
            </a:r>
          </a:p>
          <a:p>
            <a:pPr lvl="3"/>
            <a:endParaRPr lang="de-DE" altLang="de-DE" sz="1000">
              <a:latin typeface="Verdana" panose="020B0604030504040204" pitchFamily="34" charset="0"/>
            </a:endParaRPr>
          </a:p>
          <a:p>
            <a:pPr lvl="3"/>
            <a:r>
              <a:rPr lang="de-DE" altLang="de-DE">
                <a:latin typeface="Verdana" panose="020B0604030504040204" pitchFamily="34" charset="0"/>
              </a:rPr>
              <a:t>	Gemeinschaft erleben (Gottesdienste, Krippenfahrt, 	Wallfahrt, Fahrradtour, Segeln, Reisen)</a:t>
            </a:r>
          </a:p>
          <a:p>
            <a:pPr lvl="3"/>
            <a:endParaRPr lang="de-DE" altLang="de-DE" sz="1000">
              <a:latin typeface="Verdana" panose="020B0604030504040204" pitchFamily="34" charset="0"/>
            </a:endParaRPr>
          </a:p>
          <a:p>
            <a:pPr lvl="3"/>
            <a:r>
              <a:rPr lang="de-DE" altLang="de-DE">
                <a:latin typeface="Verdana" panose="020B0604030504040204" pitchFamily="34" charset="0"/>
              </a:rPr>
              <a:t>	Bildungsgespräche</a:t>
            </a:r>
          </a:p>
          <a:p>
            <a:pPr lvl="3"/>
            <a:endParaRPr lang="de-DE" altLang="de-DE" sz="1000">
              <a:latin typeface="Verdana" panose="020B0604030504040204" pitchFamily="34" charset="0"/>
            </a:endParaRPr>
          </a:p>
          <a:p>
            <a:pPr lvl="3"/>
            <a:r>
              <a:rPr lang="de-DE" altLang="de-DE">
                <a:latin typeface="Verdana" panose="020B0604030504040204" pitchFamily="34" charset="0"/>
              </a:rPr>
              <a:t>	Unterstützung der Missionsarbeit der Benediktiner in 	Ndanda</a:t>
            </a:r>
          </a:p>
          <a:p>
            <a:pPr lvl="3"/>
            <a:endParaRPr lang="de-DE" altLang="de-DE">
              <a:latin typeface="Verdana" panose="020B0604030504040204" pitchFamily="34" charset="0"/>
            </a:endParaRPr>
          </a:p>
          <a:p>
            <a:pPr lvl="3"/>
            <a:r>
              <a:rPr lang="de-DE" altLang="de-DE">
                <a:latin typeface="Verdana" panose="020B0604030504040204" pitchFamily="34" charset="0"/>
              </a:rPr>
              <a:t>	</a:t>
            </a:r>
            <a:r>
              <a:rPr lang="de-DE" altLang="de-DE" sz="2200" b="1">
                <a:solidFill>
                  <a:srgbClr val="0000FF"/>
                </a:solidFill>
                <a:latin typeface="Verdana" panose="020B0604030504040204" pitchFamily="34" charset="0"/>
              </a:rPr>
              <a:t>Wo haben wir Defizite?</a:t>
            </a:r>
          </a:p>
          <a:p>
            <a:pPr lvl="3"/>
            <a:endParaRPr lang="de-DE" altLang="de-DE" b="1">
              <a:solidFill>
                <a:srgbClr val="0000FF"/>
              </a:solidFill>
              <a:latin typeface="Verdana" panose="020B0604030504040204" pitchFamily="34" charset="0"/>
            </a:endParaRPr>
          </a:p>
          <a:p>
            <a:pPr lvl="3"/>
            <a:r>
              <a:rPr lang="de-DE" altLang="de-DE">
                <a:latin typeface="Verdana" panose="020B0604030504040204" pitchFamily="34" charset="0"/>
              </a:rPr>
              <a:t>	Familienarbeit</a:t>
            </a:r>
            <a:r>
              <a:rPr lang="de-DE" altLang="de-DE"/>
              <a:t> (Leitthema des Verbandes)</a:t>
            </a:r>
          </a:p>
          <a:p>
            <a:pPr lvl="3"/>
            <a:endParaRPr lang="de-DE" altLang="de-DE" sz="1000"/>
          </a:p>
          <a:p>
            <a:pPr lvl="3"/>
            <a:r>
              <a:rPr lang="de-DE" altLang="de-DE">
                <a:latin typeface="Verdana" panose="020B0604030504040204" pitchFamily="34" charset="0"/>
              </a:rPr>
              <a:t>	Jugendarbeit</a:t>
            </a:r>
          </a:p>
          <a:p>
            <a:pPr lvl="3"/>
            <a:endParaRPr lang="de-DE" altLang="de-DE" sz="1000">
              <a:latin typeface="Verdana" panose="020B0604030504040204" pitchFamily="34" charset="0"/>
            </a:endParaRPr>
          </a:p>
          <a:p>
            <a:pPr lvl="3"/>
            <a:r>
              <a:rPr lang="de-DE" altLang="de-DE">
                <a:latin typeface="Verdana" panose="020B0604030504040204" pitchFamily="34" charset="0"/>
              </a:rPr>
              <a:t>	Berufliche Bildungsarbeit</a:t>
            </a:r>
          </a:p>
          <a:p>
            <a:pPr lvl="3"/>
            <a:endParaRPr lang="de-DE" altLang="de-DE" sz="1000">
              <a:latin typeface="Verdana" panose="020B0604030504040204" pitchFamily="34" charset="0"/>
            </a:endParaRPr>
          </a:p>
          <a:p>
            <a:pPr lvl="3"/>
            <a:r>
              <a:rPr lang="de-DE" altLang="de-DE">
                <a:latin typeface="Verdana" panose="020B0604030504040204" pitchFamily="34" charset="0"/>
              </a:rPr>
              <a:t>	</a:t>
            </a:r>
            <a:endParaRPr lang="de-DE" altLang="de-DE" sz="1000">
              <a:latin typeface="Verdana" panose="020B0604030504040204" pitchFamily="34" charset="0"/>
            </a:endParaRPr>
          </a:p>
          <a:p>
            <a:pPr lvl="3"/>
            <a:r>
              <a:rPr lang="de-DE" altLang="de-DE">
                <a:latin typeface="Verdana" panose="020B0604030504040204" pitchFamily="34" charset="0"/>
              </a:rPr>
              <a:t>	</a:t>
            </a:r>
          </a:p>
        </p:txBody>
      </p:sp>
      <p:pic>
        <p:nvPicPr>
          <p:cNvPr id="21510" name="Picture 6" descr="Die Grafik &quot;http://www.kolping.de/module/layout_upload/kolpingwbm_rgb.jpg&quot; kann nicht angezeigt werden, weil sie Fehler enthält.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2500" y="6381750"/>
            <a:ext cx="2087563" cy="309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3366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511" name="Text Box 7"/>
          <p:cNvSpPr txBox="1">
            <a:spLocks noChangeArrowheads="1"/>
          </p:cNvSpPr>
          <p:nvPr/>
        </p:nvSpPr>
        <p:spPr bwMode="auto">
          <a:xfrm>
            <a:off x="215900" y="5805488"/>
            <a:ext cx="8748713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de-DE" altLang="de-DE" b="1">
                <a:solidFill>
                  <a:srgbClr val="FFFF00"/>
                </a:solidFill>
                <a:latin typeface="Verdana" panose="020B0604030504040204" pitchFamily="34" charset="0"/>
              </a:rPr>
              <a:t>Wer sind wir ?  -   Was tun wir ?  -   Wie geht es weiter ?</a:t>
            </a:r>
          </a:p>
        </p:txBody>
      </p:sp>
      <p:sp>
        <p:nvSpPr>
          <p:cNvPr id="21512" name="Text Box 8"/>
          <p:cNvSpPr txBox="1">
            <a:spLocks noChangeArrowheads="1"/>
          </p:cNvSpPr>
          <p:nvPr/>
        </p:nvSpPr>
        <p:spPr bwMode="auto">
          <a:xfrm>
            <a:off x="898525" y="6369050"/>
            <a:ext cx="1584325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de-DE" altLang="de-DE" sz="1000"/>
              <a:t>Autor: Rainer Michels</a:t>
            </a:r>
          </a:p>
        </p:txBody>
      </p:sp>
      <p:sp>
        <p:nvSpPr>
          <p:cNvPr id="21513" name="Text Box 9"/>
          <p:cNvSpPr txBox="1">
            <a:spLocks noChangeArrowheads="1"/>
          </p:cNvSpPr>
          <p:nvPr/>
        </p:nvSpPr>
        <p:spPr bwMode="auto">
          <a:xfrm>
            <a:off x="6656388" y="6369050"/>
            <a:ext cx="1800225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de-DE" altLang="de-DE" sz="1000"/>
              <a:t>Design: Willi Winnekens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2" name="Rectangle 4"/>
          <p:cNvSpPr>
            <a:spLocks noChangeArrowheads="1"/>
          </p:cNvSpPr>
          <p:nvPr/>
        </p:nvSpPr>
        <p:spPr bwMode="auto">
          <a:xfrm>
            <a:off x="0" y="5661025"/>
            <a:ext cx="9144000" cy="1196975"/>
          </a:xfrm>
          <a:prstGeom prst="rect">
            <a:avLst/>
          </a:prstGeom>
          <a:gradFill rotWithShape="1">
            <a:gsLst>
              <a:gs pos="0">
                <a:srgbClr val="FF6600"/>
              </a:gs>
              <a:gs pos="100000">
                <a:srgbClr val="FFFFCC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22533" name="Text Box 5"/>
          <p:cNvSpPr txBox="1">
            <a:spLocks noChangeArrowheads="1"/>
          </p:cNvSpPr>
          <p:nvPr/>
        </p:nvSpPr>
        <p:spPr bwMode="auto">
          <a:xfrm>
            <a:off x="179388" y="260350"/>
            <a:ext cx="8820150" cy="51546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8001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de-DE" altLang="de-DE" sz="2400" b="1">
                <a:solidFill>
                  <a:srgbClr val="0000FF"/>
                </a:solidFill>
                <a:latin typeface="Verdana" panose="020B0604030504040204" pitchFamily="34" charset="0"/>
              </a:rPr>
              <a:t>Wie geht es weiter?</a:t>
            </a:r>
          </a:p>
          <a:p>
            <a:endParaRPr lang="de-DE" altLang="de-DE" b="1">
              <a:latin typeface="Verdana" panose="020B0604030504040204" pitchFamily="34" charset="0"/>
            </a:endParaRPr>
          </a:p>
          <a:p>
            <a:pPr algn="ctr">
              <a:buFontTx/>
              <a:buAutoNum type="arabicPeriod"/>
            </a:pPr>
            <a:r>
              <a:rPr lang="de-DE" altLang="de-DE" sz="2400" b="1">
                <a:solidFill>
                  <a:srgbClr val="0000FF"/>
                </a:solidFill>
                <a:latin typeface="Verdana" panose="020B0604030504040204" pitchFamily="34" charset="0"/>
              </a:rPr>
              <a:t> </a:t>
            </a:r>
            <a:r>
              <a:rPr lang="de-DE" altLang="de-DE" sz="2200" b="1">
                <a:solidFill>
                  <a:srgbClr val="0000FF"/>
                </a:solidFill>
                <a:latin typeface="Verdana" panose="020B0604030504040204" pitchFamily="34" charset="0"/>
              </a:rPr>
              <a:t>im Kolpingwerk</a:t>
            </a:r>
          </a:p>
          <a:p>
            <a:endParaRPr lang="de-DE" altLang="de-DE" sz="2200" b="1">
              <a:latin typeface="Verdana" panose="020B0604030504040204" pitchFamily="34" charset="0"/>
            </a:endParaRPr>
          </a:p>
          <a:p>
            <a:pPr algn="ctr"/>
            <a:r>
              <a:rPr lang="de-DE" altLang="de-DE" sz="1600">
                <a:solidFill>
                  <a:srgbClr val="0000FF"/>
                </a:solidFill>
                <a:latin typeface="Verdana" panose="020B0604030504040204" pitchFamily="34" charset="0"/>
              </a:rPr>
              <a:t>(nach Karl Schiewerling MdB: Die Zukunft des Verbandes)</a:t>
            </a:r>
          </a:p>
          <a:p>
            <a:endParaRPr lang="de-DE" altLang="de-DE">
              <a:latin typeface="Verdana" panose="020B0604030504040204" pitchFamily="34" charset="0"/>
            </a:endParaRPr>
          </a:p>
          <a:p>
            <a:r>
              <a:rPr lang="de-DE" altLang="de-DE">
                <a:latin typeface="Verdana" panose="020B0604030504040204" pitchFamily="34" charset="0"/>
              </a:rPr>
              <a:t>    Früher war der katholische Gesellenverein und Kolping oft die </a:t>
            </a:r>
            <a:r>
              <a:rPr lang="de-DE" altLang="de-DE"/>
              <a:t>einzige Organisation am Ort.</a:t>
            </a:r>
          </a:p>
          <a:p>
            <a:endParaRPr lang="de-DE" altLang="de-DE" sz="1000"/>
          </a:p>
          <a:p>
            <a:pPr algn="ctr"/>
            <a:r>
              <a:rPr lang="de-DE" altLang="de-DE" b="1">
                <a:latin typeface="Verdana" panose="020B0604030504040204" pitchFamily="34" charset="0"/>
              </a:rPr>
              <a:t>Heute ist Kolping einer unter vielen.</a:t>
            </a:r>
          </a:p>
          <a:p>
            <a:endParaRPr lang="de-DE" altLang="de-DE" b="1">
              <a:latin typeface="Verdana" panose="020B0604030504040204" pitchFamily="34" charset="0"/>
            </a:endParaRPr>
          </a:p>
          <a:p>
            <a:r>
              <a:rPr lang="de-DE" altLang="de-DE">
                <a:latin typeface="Verdana" panose="020B0604030504040204" pitchFamily="34" charset="0"/>
              </a:rPr>
              <a:t>    Wir haben nach dem 2. Weltkrieg eine </a:t>
            </a:r>
            <a:r>
              <a:rPr lang="de-DE" altLang="de-DE" b="1">
                <a:latin typeface="Verdana" panose="020B0604030504040204" pitchFamily="34" charset="0"/>
              </a:rPr>
              <a:t>Versiebzigfachung</a:t>
            </a:r>
            <a:r>
              <a:rPr lang="de-DE" altLang="de-DE">
                <a:latin typeface="Verdana" panose="020B0604030504040204" pitchFamily="34" charset="0"/>
              </a:rPr>
              <a:t> der Organisationen.</a:t>
            </a:r>
          </a:p>
          <a:p>
            <a:endParaRPr lang="de-DE" altLang="de-DE" sz="1000">
              <a:latin typeface="Verdana" panose="020B0604030504040204" pitchFamily="34" charset="0"/>
            </a:endParaRPr>
          </a:p>
          <a:p>
            <a:r>
              <a:rPr lang="de-DE" altLang="de-DE">
                <a:latin typeface="Verdana" panose="020B0604030504040204" pitchFamily="34" charset="0"/>
              </a:rPr>
              <a:t>	Das Individuum wird immer freier und will sich immer weniger binden.</a:t>
            </a:r>
          </a:p>
          <a:p>
            <a:endParaRPr lang="de-DE" altLang="de-DE" sz="1000">
              <a:latin typeface="Verdana" panose="020B0604030504040204" pitchFamily="34" charset="0"/>
            </a:endParaRPr>
          </a:p>
          <a:p>
            <a:r>
              <a:rPr lang="de-DE" altLang="de-DE">
                <a:latin typeface="Verdana" panose="020B0604030504040204" pitchFamily="34" charset="0"/>
              </a:rPr>
              <a:t>	In dieser Organisationslandschaft ist Kolping nur ein Rädchen.</a:t>
            </a:r>
          </a:p>
          <a:p>
            <a:endParaRPr lang="de-DE" altLang="de-DE">
              <a:latin typeface="Verdana" panose="020B0604030504040204" pitchFamily="34" charset="0"/>
            </a:endParaRPr>
          </a:p>
          <a:p>
            <a:pPr algn="ctr"/>
            <a:r>
              <a:rPr lang="de-DE" altLang="de-DE"/>
              <a:t> </a:t>
            </a:r>
          </a:p>
        </p:txBody>
      </p:sp>
      <p:pic>
        <p:nvPicPr>
          <p:cNvPr id="22534" name="Picture 6" descr="Die Grafik &quot;http://www.kolping.de/module/layout_upload/kolpingwbm_rgb.jpg&quot; kann nicht angezeigt werden, weil sie Fehler enthält.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2500" y="6381750"/>
            <a:ext cx="2087563" cy="309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3366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535" name="Text Box 7"/>
          <p:cNvSpPr txBox="1">
            <a:spLocks noChangeArrowheads="1"/>
          </p:cNvSpPr>
          <p:nvPr/>
        </p:nvSpPr>
        <p:spPr bwMode="auto">
          <a:xfrm>
            <a:off x="215900" y="5805488"/>
            <a:ext cx="8748713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de-DE" altLang="de-DE" b="1">
                <a:solidFill>
                  <a:srgbClr val="FFFF00"/>
                </a:solidFill>
                <a:latin typeface="Verdana" panose="020B0604030504040204" pitchFamily="34" charset="0"/>
              </a:rPr>
              <a:t>Wer sind wir ?  -   Was tun wir ?  -   Wie geht es weiter ?</a:t>
            </a:r>
          </a:p>
        </p:txBody>
      </p:sp>
      <p:sp>
        <p:nvSpPr>
          <p:cNvPr id="22536" name="Text Box 8"/>
          <p:cNvSpPr txBox="1">
            <a:spLocks noChangeArrowheads="1"/>
          </p:cNvSpPr>
          <p:nvPr/>
        </p:nvSpPr>
        <p:spPr bwMode="auto">
          <a:xfrm>
            <a:off x="898525" y="6369050"/>
            <a:ext cx="1584325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de-DE" altLang="de-DE" sz="1000"/>
              <a:t>Autor: Rainer Michels</a:t>
            </a:r>
          </a:p>
        </p:txBody>
      </p:sp>
      <p:sp>
        <p:nvSpPr>
          <p:cNvPr id="22537" name="Text Box 9"/>
          <p:cNvSpPr txBox="1">
            <a:spLocks noChangeArrowheads="1"/>
          </p:cNvSpPr>
          <p:nvPr/>
        </p:nvSpPr>
        <p:spPr bwMode="auto">
          <a:xfrm>
            <a:off x="6656388" y="6369050"/>
            <a:ext cx="1800225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de-DE" altLang="de-DE" sz="1000"/>
              <a:t>Design: Willi Winnekens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6" name="Rectangle 4"/>
          <p:cNvSpPr>
            <a:spLocks noChangeArrowheads="1"/>
          </p:cNvSpPr>
          <p:nvPr/>
        </p:nvSpPr>
        <p:spPr bwMode="auto">
          <a:xfrm>
            <a:off x="0" y="5661025"/>
            <a:ext cx="9144000" cy="1196975"/>
          </a:xfrm>
          <a:prstGeom prst="rect">
            <a:avLst/>
          </a:prstGeom>
          <a:gradFill rotWithShape="1">
            <a:gsLst>
              <a:gs pos="0">
                <a:srgbClr val="FF6600"/>
              </a:gs>
              <a:gs pos="100000">
                <a:srgbClr val="FFFFCC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23558" name="Text Box 6"/>
          <p:cNvSpPr txBox="1">
            <a:spLocks noChangeArrowheads="1"/>
          </p:cNvSpPr>
          <p:nvPr/>
        </p:nvSpPr>
        <p:spPr bwMode="auto">
          <a:xfrm>
            <a:off x="468313" y="1052513"/>
            <a:ext cx="7993062" cy="3844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de-DE" altLang="de-DE">
                <a:latin typeface="Verdana" panose="020B0604030504040204" pitchFamily="34" charset="0"/>
              </a:rPr>
              <a:t>Die Zukunft finden wir in der Geschichte.</a:t>
            </a:r>
          </a:p>
          <a:p>
            <a:pPr algn="ctr"/>
            <a:endParaRPr lang="de-DE" altLang="de-DE">
              <a:latin typeface="Verdana" panose="020B0604030504040204" pitchFamily="34" charset="0"/>
            </a:endParaRPr>
          </a:p>
          <a:p>
            <a:pPr algn="ctr"/>
            <a:endParaRPr lang="de-DE" altLang="de-DE">
              <a:latin typeface="Verdana" panose="020B0604030504040204" pitchFamily="34" charset="0"/>
            </a:endParaRPr>
          </a:p>
          <a:p>
            <a:pPr algn="ctr"/>
            <a:r>
              <a:rPr lang="de-DE" altLang="de-DE" b="1">
                <a:latin typeface="Verdana" panose="020B0604030504040204" pitchFamily="34" charset="0"/>
              </a:rPr>
              <a:t>Zur Erinnerung:</a:t>
            </a:r>
          </a:p>
          <a:p>
            <a:pPr algn="ctr"/>
            <a:endParaRPr lang="de-DE" altLang="de-DE" b="1">
              <a:latin typeface="Verdana" panose="020B0604030504040204" pitchFamily="34" charset="0"/>
            </a:endParaRPr>
          </a:p>
          <a:p>
            <a:r>
              <a:rPr lang="de-DE" altLang="de-DE">
                <a:latin typeface="Verdana" panose="020B0604030504040204" pitchFamily="34" charset="0"/>
              </a:rPr>
              <a:t>Die Mitglieder des katholischen Gesellenvereins hatten einen hohen persönlichen Nutzen:</a:t>
            </a:r>
          </a:p>
          <a:p>
            <a:endParaRPr lang="de-DE" altLang="de-DE">
              <a:latin typeface="Verdana" panose="020B0604030504040204" pitchFamily="34" charset="0"/>
            </a:endParaRPr>
          </a:p>
          <a:p>
            <a:r>
              <a:rPr lang="de-DE" altLang="de-DE">
                <a:latin typeface="Verdana" panose="020B0604030504040204" pitchFamily="34" charset="0"/>
              </a:rPr>
              <a:t>	•	Bildung</a:t>
            </a:r>
          </a:p>
          <a:p>
            <a:endParaRPr lang="de-DE" altLang="de-DE" sz="1000">
              <a:latin typeface="Verdana" panose="020B0604030504040204" pitchFamily="34" charset="0"/>
            </a:endParaRPr>
          </a:p>
          <a:p>
            <a:r>
              <a:rPr lang="de-DE" altLang="de-DE">
                <a:latin typeface="Verdana" panose="020B0604030504040204" pitchFamily="34" charset="0"/>
              </a:rPr>
              <a:t>	•	Lebenshilfe</a:t>
            </a:r>
          </a:p>
          <a:p>
            <a:endParaRPr lang="de-DE" altLang="de-DE" sz="1000">
              <a:latin typeface="Verdana" panose="020B0604030504040204" pitchFamily="34" charset="0"/>
            </a:endParaRPr>
          </a:p>
          <a:p>
            <a:r>
              <a:rPr lang="de-DE" altLang="de-DE">
                <a:latin typeface="Verdana" panose="020B0604030504040204" pitchFamily="34" charset="0"/>
              </a:rPr>
              <a:t>	•	Gemeinschaft</a:t>
            </a:r>
          </a:p>
          <a:p>
            <a:endParaRPr lang="de-DE" altLang="de-DE" sz="1000">
              <a:latin typeface="Verdana" panose="020B0604030504040204" pitchFamily="34" charset="0"/>
            </a:endParaRPr>
          </a:p>
          <a:p>
            <a:r>
              <a:rPr lang="de-DE" altLang="de-DE">
                <a:latin typeface="Verdana" panose="020B0604030504040204" pitchFamily="34" charset="0"/>
              </a:rPr>
              <a:t>	•	Dach über den Kopf</a:t>
            </a:r>
          </a:p>
        </p:txBody>
      </p:sp>
      <p:pic>
        <p:nvPicPr>
          <p:cNvPr id="23559" name="Picture 7" descr="Die Grafik &quot;http://www.kolping.de/module/layout_upload/kolpingwbm_rgb.jpg&quot; kann nicht angezeigt werden, weil sie Fehler enthält.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2500" y="6381750"/>
            <a:ext cx="2087563" cy="309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3366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3560" name="Text Box 8"/>
          <p:cNvSpPr txBox="1">
            <a:spLocks noChangeArrowheads="1"/>
          </p:cNvSpPr>
          <p:nvPr/>
        </p:nvSpPr>
        <p:spPr bwMode="auto">
          <a:xfrm>
            <a:off x="215900" y="5805488"/>
            <a:ext cx="8748713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de-DE" altLang="de-DE" b="1">
                <a:solidFill>
                  <a:srgbClr val="FFFF00"/>
                </a:solidFill>
                <a:latin typeface="Verdana" panose="020B0604030504040204" pitchFamily="34" charset="0"/>
              </a:rPr>
              <a:t>Wer sind wir ?  -   Was tun wir ?  -   Wie geht es weiter ?</a:t>
            </a:r>
          </a:p>
        </p:txBody>
      </p:sp>
      <p:sp>
        <p:nvSpPr>
          <p:cNvPr id="23561" name="Text Box 9"/>
          <p:cNvSpPr txBox="1">
            <a:spLocks noChangeArrowheads="1"/>
          </p:cNvSpPr>
          <p:nvPr/>
        </p:nvSpPr>
        <p:spPr bwMode="auto">
          <a:xfrm>
            <a:off x="898525" y="6369050"/>
            <a:ext cx="1584325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de-DE" altLang="de-DE" sz="1000"/>
              <a:t>Autor: Rainer Michels</a:t>
            </a:r>
          </a:p>
        </p:txBody>
      </p:sp>
      <p:sp>
        <p:nvSpPr>
          <p:cNvPr id="23562" name="Text Box 10"/>
          <p:cNvSpPr txBox="1">
            <a:spLocks noChangeArrowheads="1"/>
          </p:cNvSpPr>
          <p:nvPr/>
        </p:nvSpPr>
        <p:spPr bwMode="auto">
          <a:xfrm>
            <a:off x="6656388" y="6369050"/>
            <a:ext cx="1800225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de-DE" altLang="de-DE" sz="1000"/>
              <a:t>Design: Willi Winnekens</a:t>
            </a:r>
          </a:p>
        </p:txBody>
      </p:sp>
      <p:sp>
        <p:nvSpPr>
          <p:cNvPr id="23563" name="Text Box 11"/>
          <p:cNvSpPr txBox="1">
            <a:spLocks noChangeArrowheads="1"/>
          </p:cNvSpPr>
          <p:nvPr/>
        </p:nvSpPr>
        <p:spPr bwMode="auto">
          <a:xfrm>
            <a:off x="323850" y="549275"/>
            <a:ext cx="84963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de-DE" altLang="de-DE" b="1"/>
              <a:t>Konsequenzen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Rectangle 4"/>
          <p:cNvSpPr>
            <a:spLocks noGrp="1" noChangeArrowheads="1"/>
          </p:cNvSpPr>
          <p:nvPr>
            <p:ph type="ctrTitle"/>
          </p:nvPr>
        </p:nvSpPr>
        <p:spPr>
          <a:xfrm>
            <a:off x="179388" y="620713"/>
            <a:ext cx="8785225" cy="1223962"/>
          </a:xfrm>
        </p:spPr>
        <p:txBody>
          <a:bodyPr anchor="ctr"/>
          <a:lstStyle/>
          <a:p>
            <a:br>
              <a:rPr lang="de-DE" altLang="de-DE" sz="4000" b="1"/>
            </a:br>
            <a:br>
              <a:rPr lang="de-DE" altLang="de-DE" sz="4000"/>
            </a:br>
            <a:endParaRPr lang="de-DE" altLang="de-DE" sz="4000"/>
          </a:p>
        </p:txBody>
      </p:sp>
      <p:sp>
        <p:nvSpPr>
          <p:cNvPr id="3078" name="Rectangle 6"/>
          <p:cNvSpPr>
            <a:spLocks noChangeArrowheads="1"/>
          </p:cNvSpPr>
          <p:nvPr/>
        </p:nvSpPr>
        <p:spPr bwMode="auto">
          <a:xfrm>
            <a:off x="0" y="5661025"/>
            <a:ext cx="9144000" cy="1196975"/>
          </a:xfrm>
          <a:prstGeom prst="rect">
            <a:avLst/>
          </a:prstGeom>
          <a:gradFill rotWithShape="1">
            <a:gsLst>
              <a:gs pos="0">
                <a:srgbClr val="FF6600"/>
              </a:gs>
              <a:gs pos="100000">
                <a:srgbClr val="FFFFCC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3079" name="Text Box 7"/>
          <p:cNvSpPr txBox="1">
            <a:spLocks noChangeArrowheads="1"/>
          </p:cNvSpPr>
          <p:nvPr/>
        </p:nvSpPr>
        <p:spPr bwMode="auto">
          <a:xfrm>
            <a:off x="250825" y="908050"/>
            <a:ext cx="8675688" cy="823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de-DE" altLang="de-DE" sz="4800" b="1">
                <a:solidFill>
                  <a:srgbClr val="FB7369"/>
                </a:solidFill>
              </a:rPr>
              <a:t>Kolpingsfamilie Xanten</a:t>
            </a:r>
            <a:r>
              <a:rPr lang="de-DE" altLang="de-DE"/>
              <a:t> </a:t>
            </a:r>
          </a:p>
        </p:txBody>
      </p:sp>
      <p:sp>
        <p:nvSpPr>
          <p:cNvPr id="3080" name="Text Box 8"/>
          <p:cNvSpPr txBox="1">
            <a:spLocks noChangeArrowheads="1"/>
          </p:cNvSpPr>
          <p:nvPr/>
        </p:nvSpPr>
        <p:spPr bwMode="auto">
          <a:xfrm>
            <a:off x="3203575" y="2349500"/>
            <a:ext cx="4176713" cy="1917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de-DE" altLang="de-DE" sz="2400" b="1">
                <a:solidFill>
                  <a:srgbClr val="0000FF"/>
                </a:solidFill>
              </a:rPr>
              <a:t>Wer sind wir?</a:t>
            </a:r>
          </a:p>
          <a:p>
            <a:endParaRPr lang="de-DE" altLang="de-DE" sz="2400" b="1">
              <a:solidFill>
                <a:srgbClr val="0000FF"/>
              </a:solidFill>
            </a:endParaRPr>
          </a:p>
          <a:p>
            <a:r>
              <a:rPr lang="de-DE" altLang="de-DE" sz="2400" b="1">
                <a:solidFill>
                  <a:srgbClr val="0000FF"/>
                </a:solidFill>
              </a:rPr>
              <a:t>Was tun wir</a:t>
            </a:r>
          </a:p>
          <a:p>
            <a:endParaRPr lang="de-DE" altLang="de-DE" sz="2400" b="1">
              <a:solidFill>
                <a:srgbClr val="0000FF"/>
              </a:solidFill>
            </a:endParaRPr>
          </a:p>
          <a:p>
            <a:r>
              <a:rPr lang="de-DE" altLang="de-DE" sz="2400" b="1">
                <a:solidFill>
                  <a:srgbClr val="0000FF"/>
                </a:solidFill>
              </a:rPr>
              <a:t>Wie geht es weiter?</a:t>
            </a:r>
          </a:p>
        </p:txBody>
      </p:sp>
      <p:sp>
        <p:nvSpPr>
          <p:cNvPr id="3081" name="Text Box 9"/>
          <p:cNvSpPr txBox="1">
            <a:spLocks noChangeArrowheads="1"/>
          </p:cNvSpPr>
          <p:nvPr/>
        </p:nvSpPr>
        <p:spPr bwMode="auto">
          <a:xfrm>
            <a:off x="1692275" y="4724400"/>
            <a:ext cx="56880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de-DE" altLang="de-DE" sz="2400" b="1">
                <a:solidFill>
                  <a:srgbClr val="0000FF"/>
                </a:solidFill>
              </a:rPr>
              <a:t>Versuch einer Standortbestimmung</a:t>
            </a:r>
            <a:endParaRPr lang="de-DE" altLang="de-DE">
              <a:solidFill>
                <a:srgbClr val="0000FF"/>
              </a:solidFill>
            </a:endParaRPr>
          </a:p>
        </p:txBody>
      </p:sp>
      <p:sp>
        <p:nvSpPr>
          <p:cNvPr id="3082" name="Oval 10"/>
          <p:cNvSpPr>
            <a:spLocks noChangeArrowheads="1"/>
          </p:cNvSpPr>
          <p:nvPr/>
        </p:nvSpPr>
        <p:spPr bwMode="auto">
          <a:xfrm>
            <a:off x="2916238" y="2492375"/>
            <a:ext cx="144462" cy="144463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3083" name="Oval 11"/>
          <p:cNvSpPr>
            <a:spLocks noChangeArrowheads="1"/>
          </p:cNvSpPr>
          <p:nvPr/>
        </p:nvSpPr>
        <p:spPr bwMode="auto">
          <a:xfrm>
            <a:off x="2916238" y="3213100"/>
            <a:ext cx="144462" cy="144463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3084" name="Oval 12"/>
          <p:cNvSpPr>
            <a:spLocks noChangeArrowheads="1"/>
          </p:cNvSpPr>
          <p:nvPr/>
        </p:nvSpPr>
        <p:spPr bwMode="auto">
          <a:xfrm>
            <a:off x="2916238" y="3933825"/>
            <a:ext cx="144462" cy="144463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/>
          </a:p>
        </p:txBody>
      </p:sp>
      <p:pic>
        <p:nvPicPr>
          <p:cNvPr id="3088" name="Picture 16" descr="Die Grafik &quot;http://www.kolping.de/module/layout_upload/kolpingwbm_rgb.jpg&quot; kann nicht angezeigt werden, weil sie Fehler enthält.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2500" y="6381750"/>
            <a:ext cx="2087563" cy="309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3366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89" name="Text Box 17"/>
          <p:cNvSpPr txBox="1">
            <a:spLocks noChangeArrowheads="1"/>
          </p:cNvSpPr>
          <p:nvPr/>
        </p:nvSpPr>
        <p:spPr bwMode="auto">
          <a:xfrm>
            <a:off x="215900" y="5791200"/>
            <a:ext cx="8748713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de-DE" altLang="de-DE" b="1">
                <a:solidFill>
                  <a:srgbClr val="FFFF00"/>
                </a:solidFill>
                <a:latin typeface="Verdana" panose="020B0604030504040204" pitchFamily="34" charset="0"/>
              </a:rPr>
              <a:t>Wer sind wir ?  -   Was tun wir ?  -   Wie geht es weiter ?</a:t>
            </a:r>
          </a:p>
        </p:txBody>
      </p:sp>
      <p:sp>
        <p:nvSpPr>
          <p:cNvPr id="3090" name="Text Box 18"/>
          <p:cNvSpPr txBox="1">
            <a:spLocks noChangeArrowheads="1"/>
          </p:cNvSpPr>
          <p:nvPr/>
        </p:nvSpPr>
        <p:spPr bwMode="auto">
          <a:xfrm>
            <a:off x="898525" y="6369050"/>
            <a:ext cx="1584325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de-DE" altLang="de-DE" sz="1000"/>
              <a:t>Autor: Rainer Michels</a:t>
            </a:r>
          </a:p>
        </p:txBody>
      </p:sp>
      <p:sp>
        <p:nvSpPr>
          <p:cNvPr id="3091" name="Text Box 19"/>
          <p:cNvSpPr txBox="1">
            <a:spLocks noChangeArrowheads="1"/>
          </p:cNvSpPr>
          <p:nvPr/>
        </p:nvSpPr>
        <p:spPr bwMode="auto">
          <a:xfrm>
            <a:off x="6656388" y="6369050"/>
            <a:ext cx="1800225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de-DE" altLang="de-DE" sz="1000"/>
              <a:t>Design: Willi Winnekens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80" name="Rectangle 4"/>
          <p:cNvSpPr>
            <a:spLocks noChangeArrowheads="1"/>
          </p:cNvSpPr>
          <p:nvPr/>
        </p:nvSpPr>
        <p:spPr bwMode="auto">
          <a:xfrm>
            <a:off x="0" y="5661025"/>
            <a:ext cx="9144000" cy="1196975"/>
          </a:xfrm>
          <a:prstGeom prst="rect">
            <a:avLst/>
          </a:prstGeom>
          <a:gradFill rotWithShape="1">
            <a:gsLst>
              <a:gs pos="0">
                <a:srgbClr val="FF6600"/>
              </a:gs>
              <a:gs pos="100000">
                <a:srgbClr val="FFFFCC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24581" name="Text Box 5"/>
          <p:cNvSpPr txBox="1">
            <a:spLocks noChangeArrowheads="1"/>
          </p:cNvSpPr>
          <p:nvPr/>
        </p:nvSpPr>
        <p:spPr bwMode="auto">
          <a:xfrm>
            <a:off x="539750" y="981075"/>
            <a:ext cx="8066088" cy="4211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de-DE" altLang="de-DE">
                <a:latin typeface="Verdana" panose="020B0604030504040204" pitchFamily="34" charset="0"/>
              </a:rPr>
              <a:t>Kolping war kompetent für</a:t>
            </a:r>
          </a:p>
          <a:p>
            <a:r>
              <a:rPr lang="de-DE" altLang="de-DE">
                <a:latin typeface="Verdana" panose="020B0604030504040204" pitchFamily="34" charset="0"/>
              </a:rPr>
              <a:t> </a:t>
            </a:r>
          </a:p>
          <a:p>
            <a:endParaRPr lang="de-DE" altLang="de-DE">
              <a:latin typeface="Verdana" panose="020B0604030504040204" pitchFamily="34" charset="0"/>
            </a:endParaRPr>
          </a:p>
          <a:p>
            <a:pPr algn="ctr"/>
            <a:r>
              <a:rPr lang="de-DE" altLang="de-DE">
                <a:latin typeface="Verdana" panose="020B0604030504040204" pitchFamily="34" charset="0"/>
              </a:rPr>
              <a:t>•   Bildung und Lebenshilfe</a:t>
            </a:r>
          </a:p>
          <a:p>
            <a:endParaRPr lang="de-DE" altLang="de-DE">
              <a:latin typeface="Verdana" panose="020B0604030504040204" pitchFamily="34" charset="0"/>
            </a:endParaRPr>
          </a:p>
          <a:p>
            <a:endParaRPr lang="de-DE" altLang="de-DE">
              <a:latin typeface="Verdana" panose="020B0604030504040204" pitchFamily="34" charset="0"/>
            </a:endParaRPr>
          </a:p>
          <a:p>
            <a:endParaRPr lang="de-DE" altLang="de-DE">
              <a:latin typeface="Verdana" panose="020B0604030504040204" pitchFamily="34" charset="0"/>
            </a:endParaRPr>
          </a:p>
          <a:p>
            <a:r>
              <a:rPr lang="de-DE" altLang="de-DE">
                <a:latin typeface="Verdana" panose="020B0604030504040204" pitchFamily="34" charset="0"/>
              </a:rPr>
              <a:t>	Welchen Nutzen haben Mitglieder heute von der 	Mitgliedschaft in der Kolpingsfamilie und im Kolpingwerk?</a:t>
            </a:r>
          </a:p>
          <a:p>
            <a:endParaRPr lang="de-DE" altLang="de-DE">
              <a:latin typeface="Verdana" panose="020B0604030504040204" pitchFamily="34" charset="0"/>
            </a:endParaRPr>
          </a:p>
          <a:p>
            <a:endParaRPr lang="de-DE" altLang="de-DE">
              <a:latin typeface="Verdana" panose="020B0604030504040204" pitchFamily="34" charset="0"/>
            </a:endParaRPr>
          </a:p>
          <a:p>
            <a:r>
              <a:rPr lang="de-DE" altLang="de-DE">
                <a:latin typeface="Verdana" panose="020B0604030504040204" pitchFamily="34" charset="0"/>
              </a:rPr>
              <a:t>			Gemeinschaft</a:t>
            </a:r>
          </a:p>
          <a:p>
            <a:endParaRPr lang="de-DE" altLang="de-DE">
              <a:latin typeface="Verdana" panose="020B0604030504040204" pitchFamily="34" charset="0"/>
            </a:endParaRPr>
          </a:p>
          <a:p>
            <a:r>
              <a:rPr lang="de-DE" altLang="de-DE">
                <a:latin typeface="Verdana" panose="020B0604030504040204" pitchFamily="34" charset="0"/>
              </a:rPr>
              <a:t>			Lebenshilfe</a:t>
            </a:r>
          </a:p>
          <a:p>
            <a:r>
              <a:rPr lang="de-DE" altLang="de-DE">
                <a:latin typeface="Verdana" panose="020B0604030504040204" pitchFamily="34" charset="0"/>
              </a:rPr>
              <a:t>			und ...?</a:t>
            </a:r>
          </a:p>
        </p:txBody>
      </p:sp>
      <p:pic>
        <p:nvPicPr>
          <p:cNvPr id="24582" name="Picture 6" descr="Die Grafik &quot;http://www.kolping.de/module/layout_upload/kolpingwbm_rgb.jpg&quot; kann nicht angezeigt werden, weil sie Fehler enthält.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2500" y="6381750"/>
            <a:ext cx="2087563" cy="309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3366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4583" name="Text Box 7"/>
          <p:cNvSpPr txBox="1">
            <a:spLocks noChangeArrowheads="1"/>
          </p:cNvSpPr>
          <p:nvPr/>
        </p:nvSpPr>
        <p:spPr bwMode="auto">
          <a:xfrm>
            <a:off x="215900" y="5805488"/>
            <a:ext cx="8748713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de-DE" altLang="de-DE" b="1">
                <a:solidFill>
                  <a:srgbClr val="FFFF00"/>
                </a:solidFill>
                <a:latin typeface="Verdana" panose="020B0604030504040204" pitchFamily="34" charset="0"/>
              </a:rPr>
              <a:t>Wer sind wir ?  -   Was tun wir ?  -   Wie geht es weiter ?</a:t>
            </a:r>
          </a:p>
        </p:txBody>
      </p:sp>
      <p:sp>
        <p:nvSpPr>
          <p:cNvPr id="24584" name="Text Box 8"/>
          <p:cNvSpPr txBox="1">
            <a:spLocks noChangeArrowheads="1"/>
          </p:cNvSpPr>
          <p:nvPr/>
        </p:nvSpPr>
        <p:spPr bwMode="auto">
          <a:xfrm>
            <a:off x="898525" y="6369050"/>
            <a:ext cx="1584325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de-DE" altLang="de-DE" sz="1000"/>
              <a:t>Autor: Rainer Michels</a:t>
            </a:r>
          </a:p>
        </p:txBody>
      </p:sp>
      <p:sp>
        <p:nvSpPr>
          <p:cNvPr id="24585" name="Text Box 9"/>
          <p:cNvSpPr txBox="1">
            <a:spLocks noChangeArrowheads="1"/>
          </p:cNvSpPr>
          <p:nvPr/>
        </p:nvSpPr>
        <p:spPr bwMode="auto">
          <a:xfrm>
            <a:off x="6656388" y="6369050"/>
            <a:ext cx="1800225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de-DE" altLang="de-DE" sz="1000"/>
              <a:t>Design: Willi Winnekens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4" name="Rectangle 4"/>
          <p:cNvSpPr>
            <a:spLocks noChangeArrowheads="1"/>
          </p:cNvSpPr>
          <p:nvPr/>
        </p:nvSpPr>
        <p:spPr bwMode="auto">
          <a:xfrm>
            <a:off x="0" y="5661025"/>
            <a:ext cx="9144000" cy="1196975"/>
          </a:xfrm>
          <a:prstGeom prst="rect">
            <a:avLst/>
          </a:prstGeom>
          <a:gradFill rotWithShape="1">
            <a:gsLst>
              <a:gs pos="0">
                <a:srgbClr val="FF6600"/>
              </a:gs>
              <a:gs pos="100000">
                <a:srgbClr val="FFFFCC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25605" name="Text Box 5"/>
          <p:cNvSpPr txBox="1">
            <a:spLocks noChangeArrowheads="1"/>
          </p:cNvSpPr>
          <p:nvPr/>
        </p:nvSpPr>
        <p:spPr bwMode="auto">
          <a:xfrm>
            <a:off x="1692275" y="836613"/>
            <a:ext cx="6048375" cy="21669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de-DE" altLang="de-DE">
                <a:latin typeface="Verdana" panose="020B0604030504040204" pitchFamily="34" charset="0"/>
              </a:rPr>
              <a:t>•  Welche Kompetenzen haben wir heute?</a:t>
            </a:r>
          </a:p>
          <a:p>
            <a:endParaRPr lang="de-DE" altLang="de-DE">
              <a:latin typeface="Verdana" panose="020B0604030504040204" pitchFamily="34" charset="0"/>
            </a:endParaRPr>
          </a:p>
          <a:p>
            <a:r>
              <a:rPr lang="de-DE" altLang="de-DE">
                <a:latin typeface="Verdana" panose="020B0604030504040204" pitchFamily="34" charset="0"/>
              </a:rPr>
              <a:t>•  Welche Kompetenzen haben unsere Mitglieder?</a:t>
            </a:r>
          </a:p>
          <a:p>
            <a:endParaRPr lang="de-DE" altLang="de-DE">
              <a:latin typeface="Verdana" panose="020B0604030504040204" pitchFamily="34" charset="0"/>
            </a:endParaRPr>
          </a:p>
          <a:p>
            <a:r>
              <a:rPr lang="de-DE" altLang="de-DE">
                <a:latin typeface="Verdana" panose="020B0604030504040204" pitchFamily="34" charset="0"/>
              </a:rPr>
              <a:t>•  Was können wir gut?</a:t>
            </a:r>
          </a:p>
          <a:p>
            <a:endParaRPr lang="de-DE" altLang="de-DE" sz="1000">
              <a:latin typeface="Verdana" panose="020B0604030504040204" pitchFamily="34" charset="0"/>
            </a:endParaRPr>
          </a:p>
          <a:p>
            <a:r>
              <a:rPr lang="de-DE" altLang="de-DE">
                <a:latin typeface="Verdana" panose="020B0604030504040204" pitchFamily="34" charset="0"/>
              </a:rPr>
              <a:t>  (Geselligkeit, Reisen, Altkleider sammeln, </a:t>
            </a:r>
          </a:p>
          <a:p>
            <a:r>
              <a:rPr lang="de-DE" altLang="de-DE">
                <a:latin typeface="Verdana" panose="020B0604030504040204" pitchFamily="34" charset="0"/>
              </a:rPr>
              <a:t>   Bildung ...)</a:t>
            </a:r>
          </a:p>
        </p:txBody>
      </p:sp>
      <p:sp>
        <p:nvSpPr>
          <p:cNvPr id="25606" name="Text Box 6"/>
          <p:cNvSpPr txBox="1">
            <a:spLocks noChangeArrowheads="1"/>
          </p:cNvSpPr>
          <p:nvPr/>
        </p:nvSpPr>
        <p:spPr bwMode="auto">
          <a:xfrm>
            <a:off x="468313" y="3657600"/>
            <a:ext cx="8280400" cy="1555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de-DE" altLang="de-DE" b="1">
                <a:latin typeface="Verdana" panose="020B0604030504040204" pitchFamily="34" charset="0"/>
              </a:rPr>
              <a:t>Das Kolpingwerk</a:t>
            </a:r>
            <a:endParaRPr lang="de-DE" altLang="de-DE">
              <a:latin typeface="Verdana" panose="020B0604030504040204" pitchFamily="34" charset="0"/>
            </a:endParaRPr>
          </a:p>
          <a:p>
            <a:pPr algn="ctr"/>
            <a:r>
              <a:rPr lang="de-DE" altLang="de-DE">
                <a:latin typeface="Verdana" panose="020B0604030504040204" pitchFamily="34" charset="0"/>
              </a:rPr>
              <a:t>hat sich als Antwort auf diese Frage ein</a:t>
            </a:r>
          </a:p>
          <a:p>
            <a:pPr algn="ctr"/>
            <a:endParaRPr lang="de-DE" altLang="de-DE" sz="1000">
              <a:latin typeface="Verdana" panose="020B0604030504040204" pitchFamily="34" charset="0"/>
            </a:endParaRPr>
          </a:p>
          <a:p>
            <a:pPr algn="ctr"/>
            <a:r>
              <a:rPr lang="de-DE" altLang="de-DE" sz="2200" b="1">
                <a:latin typeface="Verdana" panose="020B0604030504040204" pitchFamily="34" charset="0"/>
              </a:rPr>
              <a:t>Leitbild</a:t>
            </a:r>
          </a:p>
          <a:p>
            <a:pPr algn="ctr"/>
            <a:endParaRPr lang="de-DE" altLang="de-DE" sz="1000">
              <a:latin typeface="Verdana" panose="020B0604030504040204" pitchFamily="34" charset="0"/>
            </a:endParaRPr>
          </a:p>
          <a:p>
            <a:pPr algn="ctr"/>
            <a:r>
              <a:rPr lang="de-DE" altLang="de-DE">
                <a:latin typeface="Verdana" panose="020B0604030504040204" pitchFamily="34" charset="0"/>
              </a:rPr>
              <a:t>gegeben.</a:t>
            </a:r>
          </a:p>
        </p:txBody>
      </p:sp>
      <p:pic>
        <p:nvPicPr>
          <p:cNvPr id="25607" name="Picture 7" descr="Die Grafik &quot;http://www.kolping.de/module/layout_upload/kolpingwbm_rgb.jpg&quot; kann nicht angezeigt werden, weil sie Fehler enthält.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2500" y="6381750"/>
            <a:ext cx="2087563" cy="309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3366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5608" name="Text Box 8"/>
          <p:cNvSpPr txBox="1">
            <a:spLocks noChangeArrowheads="1"/>
          </p:cNvSpPr>
          <p:nvPr/>
        </p:nvSpPr>
        <p:spPr bwMode="auto">
          <a:xfrm>
            <a:off x="215900" y="5805488"/>
            <a:ext cx="8748713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de-DE" altLang="de-DE" b="1">
                <a:solidFill>
                  <a:srgbClr val="FFFF00"/>
                </a:solidFill>
                <a:latin typeface="Verdana" panose="020B0604030504040204" pitchFamily="34" charset="0"/>
              </a:rPr>
              <a:t>Wer sind wir ?  -   Was tun wir ?  -   Wie geht es weiter ?</a:t>
            </a:r>
          </a:p>
        </p:txBody>
      </p:sp>
      <p:sp>
        <p:nvSpPr>
          <p:cNvPr id="25609" name="Text Box 9"/>
          <p:cNvSpPr txBox="1">
            <a:spLocks noChangeArrowheads="1"/>
          </p:cNvSpPr>
          <p:nvPr/>
        </p:nvSpPr>
        <p:spPr bwMode="auto">
          <a:xfrm>
            <a:off x="898525" y="6369050"/>
            <a:ext cx="1584325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de-DE" altLang="de-DE" sz="1000"/>
              <a:t>Autor: Rainer Michels</a:t>
            </a:r>
          </a:p>
        </p:txBody>
      </p:sp>
      <p:sp>
        <p:nvSpPr>
          <p:cNvPr id="25610" name="Text Box 10"/>
          <p:cNvSpPr txBox="1">
            <a:spLocks noChangeArrowheads="1"/>
          </p:cNvSpPr>
          <p:nvPr/>
        </p:nvSpPr>
        <p:spPr bwMode="auto">
          <a:xfrm>
            <a:off x="6656388" y="6369050"/>
            <a:ext cx="1800225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de-DE" altLang="de-DE" sz="1000"/>
              <a:t>Design: Willi Winnekens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8" name="Rectangle 4"/>
          <p:cNvSpPr>
            <a:spLocks noChangeArrowheads="1"/>
          </p:cNvSpPr>
          <p:nvPr/>
        </p:nvSpPr>
        <p:spPr bwMode="auto">
          <a:xfrm>
            <a:off x="0" y="5661025"/>
            <a:ext cx="9144000" cy="1196975"/>
          </a:xfrm>
          <a:prstGeom prst="rect">
            <a:avLst/>
          </a:prstGeom>
          <a:gradFill rotWithShape="1">
            <a:gsLst>
              <a:gs pos="0">
                <a:srgbClr val="FF6600"/>
              </a:gs>
              <a:gs pos="100000">
                <a:srgbClr val="FFFFCC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26629" name="Text Box 5"/>
          <p:cNvSpPr txBox="1">
            <a:spLocks noChangeArrowheads="1"/>
          </p:cNvSpPr>
          <p:nvPr/>
        </p:nvSpPr>
        <p:spPr bwMode="auto">
          <a:xfrm>
            <a:off x="179388" y="981075"/>
            <a:ext cx="8496300" cy="430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de-DE" altLang="de-DE">
                <a:latin typeface="Verdana" panose="020B0604030504040204" pitchFamily="34" charset="0"/>
              </a:rPr>
              <a:t>		</a:t>
            </a:r>
            <a:r>
              <a:rPr lang="de-DE" altLang="de-DE" b="1">
                <a:solidFill>
                  <a:srgbClr val="FF9900"/>
                </a:solidFill>
                <a:latin typeface="Verdana" panose="020B0604030504040204" pitchFamily="34" charset="0"/>
              </a:rPr>
              <a:t>•  Wir sind Anwalt für Familie.</a:t>
            </a:r>
          </a:p>
          <a:p>
            <a:endParaRPr lang="de-DE" altLang="de-DE" b="1">
              <a:solidFill>
                <a:srgbClr val="FF9900"/>
              </a:solidFill>
              <a:latin typeface="Verdana" panose="020B0604030504040204" pitchFamily="34" charset="0"/>
            </a:endParaRPr>
          </a:p>
          <a:p>
            <a:r>
              <a:rPr lang="de-DE" altLang="de-DE" b="1">
                <a:solidFill>
                  <a:srgbClr val="FF9900"/>
                </a:solidFill>
                <a:latin typeface="Verdana" panose="020B0604030504040204" pitchFamily="34" charset="0"/>
              </a:rPr>
              <a:t>		•  Wir eröffnen Perspektiven für junge Menschen.</a:t>
            </a:r>
          </a:p>
          <a:p>
            <a:endParaRPr lang="de-DE" altLang="de-DE" b="1">
              <a:solidFill>
                <a:srgbClr val="FF9900"/>
              </a:solidFill>
              <a:latin typeface="Verdana" panose="020B0604030504040204" pitchFamily="34" charset="0"/>
            </a:endParaRPr>
          </a:p>
          <a:p>
            <a:r>
              <a:rPr lang="de-DE" altLang="de-DE" b="1">
                <a:solidFill>
                  <a:srgbClr val="FF9900"/>
                </a:solidFill>
                <a:latin typeface="Verdana" panose="020B0604030504040204" pitchFamily="34" charset="0"/>
              </a:rPr>
              <a:t>		•  Wir bauen an der einen Welt.</a:t>
            </a:r>
          </a:p>
          <a:p>
            <a:endParaRPr lang="de-DE" altLang="de-DE" b="1">
              <a:solidFill>
                <a:srgbClr val="FF9900"/>
              </a:solidFill>
              <a:latin typeface="Verdana" panose="020B0604030504040204" pitchFamily="34" charset="0"/>
            </a:endParaRPr>
          </a:p>
          <a:p>
            <a:r>
              <a:rPr lang="de-DE" altLang="de-DE" b="1">
                <a:solidFill>
                  <a:srgbClr val="FF9900"/>
                </a:solidFill>
                <a:latin typeface="Verdana" panose="020B0604030504040204" pitchFamily="34" charset="0"/>
              </a:rPr>
              <a:t>		•  Wir gestalten Arbeitswelt mit.</a:t>
            </a:r>
          </a:p>
          <a:p>
            <a:endParaRPr lang="de-DE" altLang="de-DE" b="1">
              <a:solidFill>
                <a:srgbClr val="FF9900"/>
              </a:solidFill>
              <a:latin typeface="Verdana" panose="020B0604030504040204" pitchFamily="34" charset="0"/>
            </a:endParaRPr>
          </a:p>
          <a:p>
            <a:endParaRPr lang="de-DE" altLang="de-DE">
              <a:latin typeface="Verdana" panose="020B0604030504040204" pitchFamily="34" charset="0"/>
            </a:endParaRPr>
          </a:p>
          <a:p>
            <a:pPr algn="ctr"/>
            <a:r>
              <a:rPr lang="de-DE" altLang="de-DE" sz="2000" b="1">
                <a:solidFill>
                  <a:srgbClr val="FB7369"/>
                </a:solidFill>
                <a:latin typeface="Verdana" panose="020B0604030504040204" pitchFamily="34" charset="0"/>
              </a:rPr>
              <a:t>In der Kirche zu Hause und mitten in der Gesellschaft.</a:t>
            </a:r>
          </a:p>
          <a:p>
            <a:endParaRPr lang="de-DE" altLang="de-DE" sz="2000">
              <a:latin typeface="Verdana" panose="020B0604030504040204" pitchFamily="34" charset="0"/>
            </a:endParaRPr>
          </a:p>
          <a:p>
            <a:endParaRPr lang="de-DE" altLang="de-DE" sz="1000">
              <a:latin typeface="Verdana" panose="020B0604030504040204" pitchFamily="34" charset="0"/>
            </a:endParaRPr>
          </a:p>
          <a:p>
            <a:endParaRPr lang="de-DE" altLang="de-DE">
              <a:latin typeface="Verdana" panose="020B0604030504040204" pitchFamily="34" charset="0"/>
            </a:endParaRPr>
          </a:p>
          <a:p>
            <a:r>
              <a:rPr lang="de-DE" altLang="de-DE">
                <a:latin typeface="Verdana" panose="020B0604030504040204" pitchFamily="34" charset="0"/>
              </a:rPr>
              <a:t>		Die Themen sind insgesamt immer noch zu viel,</a:t>
            </a:r>
          </a:p>
          <a:p>
            <a:endParaRPr lang="de-DE" altLang="de-DE" sz="1000">
              <a:latin typeface="Verdana" panose="020B0604030504040204" pitchFamily="34" charset="0"/>
            </a:endParaRPr>
          </a:p>
          <a:p>
            <a:r>
              <a:rPr lang="de-DE" altLang="de-DE">
                <a:latin typeface="Verdana" panose="020B0604030504040204" pitchFamily="34" charset="0"/>
              </a:rPr>
              <a:t>		um in der Bürgergesellschaft erkennbar zu sein</a:t>
            </a:r>
            <a:r>
              <a:rPr lang="de-DE" altLang="de-DE"/>
              <a:t>.</a:t>
            </a:r>
          </a:p>
        </p:txBody>
      </p:sp>
      <p:pic>
        <p:nvPicPr>
          <p:cNvPr id="26630" name="Picture 6" descr="Die Grafik &quot;http://www.kolping.de/module/layout_upload/kolpingwbm_rgb.jpg&quot; kann nicht angezeigt werden, weil sie Fehler enthält.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2500" y="6381750"/>
            <a:ext cx="2087563" cy="309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3366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6631" name="Text Box 7"/>
          <p:cNvSpPr txBox="1">
            <a:spLocks noChangeArrowheads="1"/>
          </p:cNvSpPr>
          <p:nvPr/>
        </p:nvSpPr>
        <p:spPr bwMode="auto">
          <a:xfrm>
            <a:off x="215900" y="5805488"/>
            <a:ext cx="8748713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de-DE" altLang="de-DE" b="1">
                <a:solidFill>
                  <a:srgbClr val="FFFF00"/>
                </a:solidFill>
                <a:latin typeface="Verdana" panose="020B0604030504040204" pitchFamily="34" charset="0"/>
              </a:rPr>
              <a:t>Wer sind wir ?  -   Was tun wir ?  -   Wie geht es weiter ?</a:t>
            </a:r>
          </a:p>
        </p:txBody>
      </p:sp>
      <p:sp>
        <p:nvSpPr>
          <p:cNvPr id="26632" name="Text Box 8"/>
          <p:cNvSpPr txBox="1">
            <a:spLocks noChangeArrowheads="1"/>
          </p:cNvSpPr>
          <p:nvPr/>
        </p:nvSpPr>
        <p:spPr bwMode="auto">
          <a:xfrm>
            <a:off x="898525" y="6369050"/>
            <a:ext cx="1584325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de-DE" altLang="de-DE" sz="1000"/>
              <a:t>Autor: Rainer Michels</a:t>
            </a:r>
          </a:p>
        </p:txBody>
      </p:sp>
      <p:sp>
        <p:nvSpPr>
          <p:cNvPr id="26633" name="Text Box 9"/>
          <p:cNvSpPr txBox="1">
            <a:spLocks noChangeArrowheads="1"/>
          </p:cNvSpPr>
          <p:nvPr/>
        </p:nvSpPr>
        <p:spPr bwMode="auto">
          <a:xfrm>
            <a:off x="6656388" y="6369050"/>
            <a:ext cx="1800225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de-DE" altLang="de-DE" sz="1000"/>
              <a:t>Design: Willi Winnekens</a:t>
            </a:r>
          </a:p>
        </p:txBody>
      </p:sp>
      <p:sp>
        <p:nvSpPr>
          <p:cNvPr id="26634" name="Text Box 10"/>
          <p:cNvSpPr txBox="1">
            <a:spLocks noChangeArrowheads="1"/>
          </p:cNvSpPr>
          <p:nvPr/>
        </p:nvSpPr>
        <p:spPr bwMode="auto">
          <a:xfrm>
            <a:off x="250825" y="333375"/>
            <a:ext cx="85693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de-DE" altLang="de-DE">
                <a:latin typeface="Verdana" panose="020B0604030504040204" pitchFamily="34" charset="0"/>
              </a:rPr>
              <a:t>In diesem</a:t>
            </a:r>
            <a:r>
              <a:rPr lang="de-DE" altLang="de-DE" b="1">
                <a:latin typeface="Verdana" panose="020B0604030504040204" pitchFamily="34" charset="0"/>
              </a:rPr>
              <a:t> Leitbild</a:t>
            </a:r>
            <a:r>
              <a:rPr lang="de-DE" altLang="de-DE">
                <a:latin typeface="Verdana" panose="020B0604030504040204" pitchFamily="34" charset="0"/>
              </a:rPr>
              <a:t> konzentrieren wir uns auf die Themen: 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2" name="Rectangle 4"/>
          <p:cNvSpPr>
            <a:spLocks noChangeArrowheads="1"/>
          </p:cNvSpPr>
          <p:nvPr/>
        </p:nvSpPr>
        <p:spPr bwMode="auto">
          <a:xfrm>
            <a:off x="0" y="5661025"/>
            <a:ext cx="9144000" cy="1196975"/>
          </a:xfrm>
          <a:prstGeom prst="rect">
            <a:avLst/>
          </a:prstGeom>
          <a:gradFill rotWithShape="1">
            <a:gsLst>
              <a:gs pos="0">
                <a:srgbClr val="FF6600"/>
              </a:gs>
              <a:gs pos="100000">
                <a:srgbClr val="FFFFCC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27653" name="Text Box 5"/>
          <p:cNvSpPr txBox="1">
            <a:spLocks noChangeArrowheads="1"/>
          </p:cNvSpPr>
          <p:nvPr/>
        </p:nvSpPr>
        <p:spPr bwMode="auto">
          <a:xfrm>
            <a:off x="323850" y="981075"/>
            <a:ext cx="8496300" cy="37226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de-DE" altLang="de-DE">
                <a:latin typeface="Verdana" panose="020B0604030504040204" pitchFamily="34" charset="0"/>
              </a:rPr>
              <a:t>Die Diözesanversammlung hat 2001 das Schwerpunktthema</a:t>
            </a:r>
          </a:p>
          <a:p>
            <a:pPr algn="ctr"/>
            <a:endParaRPr lang="de-DE" altLang="de-DE">
              <a:latin typeface="Verdana" panose="020B0604030504040204" pitchFamily="34" charset="0"/>
            </a:endParaRPr>
          </a:p>
          <a:p>
            <a:pPr algn="ctr"/>
            <a:r>
              <a:rPr lang="de-DE" altLang="de-DE" sz="2000" b="1">
                <a:latin typeface="Verdana" panose="020B0604030504040204" pitchFamily="34" charset="0"/>
              </a:rPr>
              <a:t>"Entschieden für Familie„</a:t>
            </a:r>
          </a:p>
          <a:p>
            <a:pPr algn="ctr"/>
            <a:endParaRPr lang="de-DE" altLang="de-DE" sz="2000">
              <a:latin typeface="Verdana" panose="020B0604030504040204" pitchFamily="34" charset="0"/>
            </a:endParaRPr>
          </a:p>
          <a:p>
            <a:pPr algn="ctr"/>
            <a:r>
              <a:rPr lang="de-DE" altLang="de-DE">
                <a:latin typeface="Verdana" panose="020B0604030504040204" pitchFamily="34" charset="0"/>
              </a:rPr>
              <a:t>beschlossen.</a:t>
            </a:r>
          </a:p>
          <a:p>
            <a:pPr algn="ctr"/>
            <a:endParaRPr lang="de-DE" altLang="de-DE">
              <a:latin typeface="Verdana" panose="020B0604030504040204" pitchFamily="34" charset="0"/>
            </a:endParaRPr>
          </a:p>
          <a:p>
            <a:pPr algn="ctr"/>
            <a:r>
              <a:rPr lang="de-DE" altLang="de-DE">
                <a:latin typeface="Verdana" panose="020B0604030504040204" pitchFamily="34" charset="0"/>
              </a:rPr>
              <a:t>Es soll zunächst bis 2009 behandelt werden.</a:t>
            </a:r>
          </a:p>
          <a:p>
            <a:pPr algn="ctr"/>
            <a:endParaRPr lang="de-DE" altLang="de-DE">
              <a:latin typeface="Verdana" panose="020B0604030504040204" pitchFamily="34" charset="0"/>
            </a:endParaRPr>
          </a:p>
          <a:p>
            <a:pPr algn="ctr"/>
            <a:r>
              <a:rPr lang="de-DE" altLang="de-DE">
                <a:latin typeface="Verdana" panose="020B0604030504040204" pitchFamily="34" charset="0"/>
              </a:rPr>
              <a:t>Kolpingsfamilien sind eingeladen, sich aus den Schwerpunkten des Verbandes einen Punkt herauszusuchen und diesen zu behandeln.</a:t>
            </a:r>
          </a:p>
          <a:p>
            <a:pPr algn="ctr"/>
            <a:endParaRPr lang="de-DE" altLang="de-DE">
              <a:latin typeface="Verdana" panose="020B0604030504040204" pitchFamily="34" charset="0"/>
            </a:endParaRPr>
          </a:p>
          <a:p>
            <a:pPr algn="ctr"/>
            <a:endParaRPr lang="de-DE" altLang="de-DE">
              <a:latin typeface="Verdana" panose="020B0604030504040204" pitchFamily="34" charset="0"/>
            </a:endParaRPr>
          </a:p>
          <a:p>
            <a:pPr algn="ctr"/>
            <a:r>
              <a:rPr lang="de-DE" altLang="de-DE">
                <a:latin typeface="Verdana" panose="020B0604030504040204" pitchFamily="34" charset="0"/>
              </a:rPr>
              <a:t>Die Themen dazu liegen auf der Straße.</a:t>
            </a:r>
          </a:p>
        </p:txBody>
      </p:sp>
      <p:pic>
        <p:nvPicPr>
          <p:cNvPr id="27654" name="Picture 6" descr="Die Grafik &quot;http://www.kolping.de/module/layout_upload/kolpingwbm_rgb.jpg&quot; kann nicht angezeigt werden, weil sie Fehler enthält.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2500" y="6381750"/>
            <a:ext cx="2087563" cy="309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3366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7655" name="Text Box 7"/>
          <p:cNvSpPr txBox="1">
            <a:spLocks noChangeArrowheads="1"/>
          </p:cNvSpPr>
          <p:nvPr/>
        </p:nvSpPr>
        <p:spPr bwMode="auto">
          <a:xfrm>
            <a:off x="215900" y="5805488"/>
            <a:ext cx="8748713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de-DE" altLang="de-DE" b="1">
                <a:solidFill>
                  <a:srgbClr val="FFFF00"/>
                </a:solidFill>
                <a:latin typeface="Verdana" panose="020B0604030504040204" pitchFamily="34" charset="0"/>
              </a:rPr>
              <a:t>Wer sind wir ?  -   Was tun wir ?  -   Wie geht es weiter ?</a:t>
            </a:r>
          </a:p>
        </p:txBody>
      </p:sp>
      <p:sp>
        <p:nvSpPr>
          <p:cNvPr id="27656" name="Text Box 8"/>
          <p:cNvSpPr txBox="1">
            <a:spLocks noChangeArrowheads="1"/>
          </p:cNvSpPr>
          <p:nvPr/>
        </p:nvSpPr>
        <p:spPr bwMode="auto">
          <a:xfrm>
            <a:off x="898525" y="6369050"/>
            <a:ext cx="1584325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de-DE" altLang="de-DE" sz="1000"/>
              <a:t>Autor: Rainer Michels</a:t>
            </a:r>
          </a:p>
        </p:txBody>
      </p:sp>
      <p:sp>
        <p:nvSpPr>
          <p:cNvPr id="27657" name="Text Box 9"/>
          <p:cNvSpPr txBox="1">
            <a:spLocks noChangeArrowheads="1"/>
          </p:cNvSpPr>
          <p:nvPr/>
        </p:nvSpPr>
        <p:spPr bwMode="auto">
          <a:xfrm>
            <a:off x="6656388" y="6369050"/>
            <a:ext cx="1800225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de-DE" altLang="de-DE" sz="1000"/>
              <a:t>Design: Willi Winnekens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6" name="Rectangle 4"/>
          <p:cNvSpPr>
            <a:spLocks noChangeArrowheads="1"/>
          </p:cNvSpPr>
          <p:nvPr/>
        </p:nvSpPr>
        <p:spPr bwMode="auto">
          <a:xfrm>
            <a:off x="0" y="5661025"/>
            <a:ext cx="9144000" cy="1196975"/>
          </a:xfrm>
          <a:prstGeom prst="rect">
            <a:avLst/>
          </a:prstGeom>
          <a:gradFill rotWithShape="1">
            <a:gsLst>
              <a:gs pos="0">
                <a:srgbClr val="FF6600"/>
              </a:gs>
              <a:gs pos="100000">
                <a:srgbClr val="FFFFCC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28678" name="Text Box 6"/>
          <p:cNvSpPr txBox="1">
            <a:spLocks noChangeArrowheads="1"/>
          </p:cNvSpPr>
          <p:nvPr/>
        </p:nvSpPr>
        <p:spPr bwMode="auto">
          <a:xfrm>
            <a:off x="539750" y="990600"/>
            <a:ext cx="8137525" cy="3997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8001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de-DE" altLang="de-DE" b="1">
                <a:latin typeface="Verdana" panose="020B0604030504040204" pitchFamily="34" charset="0"/>
              </a:rPr>
              <a:t>Wie findet eine Kolpingsfamilie einen Schwerpunkt?</a:t>
            </a:r>
          </a:p>
          <a:p>
            <a:endParaRPr lang="de-DE" altLang="de-DE" b="1">
              <a:latin typeface="Verdana" panose="020B0604030504040204" pitchFamily="34" charset="0"/>
            </a:endParaRPr>
          </a:p>
          <a:p>
            <a:endParaRPr lang="de-DE" altLang="de-DE" sz="1000">
              <a:latin typeface="Verdana" panose="020B0604030504040204" pitchFamily="34" charset="0"/>
            </a:endParaRPr>
          </a:p>
          <a:p>
            <a:pPr>
              <a:buFontTx/>
              <a:buAutoNum type="arabicPeriod"/>
            </a:pPr>
            <a:r>
              <a:rPr lang="de-DE" altLang="de-DE">
                <a:latin typeface="Verdana" panose="020B0604030504040204" pitchFamily="34" charset="0"/>
              </a:rPr>
              <a:t>Sie muss einen finden wollen.</a:t>
            </a:r>
          </a:p>
          <a:p>
            <a:pPr>
              <a:buFontTx/>
              <a:buAutoNum type="arabicPeriod"/>
            </a:pPr>
            <a:endParaRPr lang="de-DE" altLang="de-DE">
              <a:latin typeface="Verdana" panose="020B0604030504040204" pitchFamily="34" charset="0"/>
            </a:endParaRPr>
          </a:p>
          <a:p>
            <a:pPr>
              <a:buFontTx/>
              <a:buAutoNum type="arabicPeriod"/>
            </a:pPr>
            <a:endParaRPr lang="de-DE" altLang="de-DE" sz="1000">
              <a:latin typeface="Verdana" panose="020B0604030504040204" pitchFamily="34" charset="0"/>
            </a:endParaRPr>
          </a:p>
          <a:p>
            <a:pPr>
              <a:buFontTx/>
              <a:buAutoNum type="arabicPeriod" startAt="2"/>
            </a:pPr>
            <a:r>
              <a:rPr lang="de-DE" altLang="de-DE">
                <a:latin typeface="Verdana" panose="020B0604030504040204" pitchFamily="34" charset="0"/>
              </a:rPr>
              <a:t>Eine Kolpingsfamilie lebt nicht für sich alleine, sondern ist eingebunden in einen Verband und bilden Schwerpunkte</a:t>
            </a:r>
          </a:p>
          <a:p>
            <a:r>
              <a:rPr lang="de-DE" altLang="de-DE">
                <a:latin typeface="Verdana" panose="020B0604030504040204" pitchFamily="34" charset="0"/>
              </a:rPr>
              <a:t>	in den </a:t>
            </a:r>
            <a:r>
              <a:rPr lang="de-DE" altLang="de-DE" b="1">
                <a:latin typeface="Verdana" panose="020B0604030504040204" pitchFamily="34" charset="0"/>
              </a:rPr>
              <a:t>Handlungsfeldern des Verbandes.</a:t>
            </a:r>
          </a:p>
          <a:p>
            <a:endParaRPr lang="de-DE" altLang="de-DE" sz="1000">
              <a:latin typeface="Verdana" panose="020B0604030504040204" pitchFamily="34" charset="0"/>
            </a:endParaRPr>
          </a:p>
          <a:p>
            <a:endParaRPr lang="de-DE" altLang="de-DE">
              <a:latin typeface="Verdana" panose="020B0604030504040204" pitchFamily="34" charset="0"/>
            </a:endParaRPr>
          </a:p>
          <a:p>
            <a:r>
              <a:rPr lang="de-DE" altLang="de-DE">
                <a:latin typeface="Verdana" panose="020B0604030504040204" pitchFamily="34" charset="0"/>
              </a:rPr>
              <a:t>3. Die sozialen Themen liegen auf der Straße .… wir müssen nur genau hinschauen.</a:t>
            </a:r>
          </a:p>
          <a:p>
            <a:endParaRPr lang="de-DE" altLang="de-DE" sz="1000">
              <a:latin typeface="Verdana" panose="020B0604030504040204" pitchFamily="34" charset="0"/>
            </a:endParaRPr>
          </a:p>
          <a:p>
            <a:endParaRPr lang="de-DE" altLang="de-DE">
              <a:latin typeface="Verdana" panose="020B0604030504040204" pitchFamily="34" charset="0"/>
            </a:endParaRPr>
          </a:p>
          <a:p>
            <a:r>
              <a:rPr lang="de-DE" altLang="de-DE">
                <a:latin typeface="Verdana" panose="020B0604030504040204" pitchFamily="34" charset="0"/>
              </a:rPr>
              <a:t>4. Wir brauchen eine Analyse des sozialen Raumes in dem wir leben.</a:t>
            </a:r>
          </a:p>
        </p:txBody>
      </p:sp>
      <p:pic>
        <p:nvPicPr>
          <p:cNvPr id="28679" name="Picture 7" descr="Die Grafik &quot;http://www.kolping.de/module/layout_upload/kolpingwbm_rgb.jpg&quot; kann nicht angezeigt werden, weil sie Fehler enthält.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2500" y="6381750"/>
            <a:ext cx="2087563" cy="309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3366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8680" name="Text Box 8"/>
          <p:cNvSpPr txBox="1">
            <a:spLocks noChangeArrowheads="1"/>
          </p:cNvSpPr>
          <p:nvPr/>
        </p:nvSpPr>
        <p:spPr bwMode="auto">
          <a:xfrm>
            <a:off x="215900" y="5805488"/>
            <a:ext cx="8748713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de-DE" altLang="de-DE" b="1">
                <a:solidFill>
                  <a:srgbClr val="FFFF00"/>
                </a:solidFill>
                <a:latin typeface="Verdana" panose="020B0604030504040204" pitchFamily="34" charset="0"/>
              </a:rPr>
              <a:t>Wer sind wir ?  -   Was tun wir ?  -   Wie geht es weiter ?</a:t>
            </a:r>
          </a:p>
        </p:txBody>
      </p:sp>
      <p:sp>
        <p:nvSpPr>
          <p:cNvPr id="28681" name="Text Box 9"/>
          <p:cNvSpPr txBox="1">
            <a:spLocks noChangeArrowheads="1"/>
          </p:cNvSpPr>
          <p:nvPr/>
        </p:nvSpPr>
        <p:spPr bwMode="auto">
          <a:xfrm>
            <a:off x="898525" y="6369050"/>
            <a:ext cx="1584325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de-DE" altLang="de-DE" sz="1000"/>
              <a:t>Autor: Rainer Michels</a:t>
            </a:r>
          </a:p>
        </p:txBody>
      </p:sp>
      <p:sp>
        <p:nvSpPr>
          <p:cNvPr id="28682" name="Text Box 10"/>
          <p:cNvSpPr txBox="1">
            <a:spLocks noChangeArrowheads="1"/>
          </p:cNvSpPr>
          <p:nvPr/>
        </p:nvSpPr>
        <p:spPr bwMode="auto">
          <a:xfrm>
            <a:off x="6656388" y="6369050"/>
            <a:ext cx="1800225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de-DE" altLang="de-DE" sz="1000"/>
              <a:t>Design: Willi Winnekens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00" name="Rectangle 4"/>
          <p:cNvSpPr>
            <a:spLocks noChangeArrowheads="1"/>
          </p:cNvSpPr>
          <p:nvPr/>
        </p:nvSpPr>
        <p:spPr bwMode="auto">
          <a:xfrm>
            <a:off x="0" y="5661025"/>
            <a:ext cx="9144000" cy="1196975"/>
          </a:xfrm>
          <a:prstGeom prst="rect">
            <a:avLst/>
          </a:prstGeom>
          <a:gradFill rotWithShape="1">
            <a:gsLst>
              <a:gs pos="0">
                <a:srgbClr val="FF6600"/>
              </a:gs>
              <a:gs pos="100000">
                <a:srgbClr val="FFFFCC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29701" name="Text Box 5"/>
          <p:cNvSpPr txBox="1">
            <a:spLocks noChangeArrowheads="1"/>
          </p:cNvSpPr>
          <p:nvPr/>
        </p:nvSpPr>
        <p:spPr bwMode="auto">
          <a:xfrm>
            <a:off x="395288" y="333375"/>
            <a:ext cx="8424862" cy="51228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de-DE" altLang="de-DE" b="1">
                <a:latin typeface="Verdana" panose="020B0604030504040204" pitchFamily="34" charset="0"/>
              </a:rPr>
              <a:t>Unsere Arbeitsweise muss sich ändern:</a:t>
            </a:r>
            <a:endParaRPr lang="de-DE" altLang="de-DE">
              <a:latin typeface="Verdana" panose="020B0604030504040204" pitchFamily="34" charset="0"/>
            </a:endParaRPr>
          </a:p>
          <a:p>
            <a:endParaRPr lang="de-DE" altLang="de-DE">
              <a:latin typeface="Verdana" panose="020B0604030504040204" pitchFamily="34" charset="0"/>
            </a:endParaRPr>
          </a:p>
          <a:p>
            <a:pPr algn="ctr"/>
            <a:r>
              <a:rPr lang="de-DE" altLang="de-DE">
                <a:latin typeface="Verdana" panose="020B0604030504040204" pitchFamily="34" charset="0"/>
              </a:rPr>
              <a:t>Vorstände von Kolpingsfamilien</a:t>
            </a:r>
          </a:p>
          <a:p>
            <a:pPr algn="ctr"/>
            <a:r>
              <a:rPr lang="de-DE" altLang="de-DE">
                <a:latin typeface="Verdana" panose="020B0604030504040204" pitchFamily="34" charset="0"/>
              </a:rPr>
              <a:t>brauchen nicht mehr das Tagesgeschäft beraten.</a:t>
            </a:r>
            <a:endParaRPr lang="de-DE" altLang="de-DE" u="sng">
              <a:latin typeface="Verdana" panose="020B0604030504040204" pitchFamily="34" charset="0"/>
            </a:endParaRPr>
          </a:p>
          <a:p>
            <a:pPr algn="ctr"/>
            <a:r>
              <a:rPr lang="de-DE" altLang="de-DE" u="sng">
                <a:latin typeface="Verdana" panose="020B0604030504040204" pitchFamily="34" charset="0"/>
              </a:rPr>
              <a:t>Sie müssen sich um den Schwerpunkt kümmern.</a:t>
            </a:r>
          </a:p>
          <a:p>
            <a:pPr algn="ctr"/>
            <a:endParaRPr lang="de-DE" altLang="de-DE" sz="1200" u="sng">
              <a:latin typeface="Verdana" panose="020B0604030504040204" pitchFamily="34" charset="0"/>
            </a:endParaRPr>
          </a:p>
          <a:p>
            <a:endParaRPr lang="de-DE" altLang="de-DE" sz="1200">
              <a:latin typeface="Verdana" panose="020B0604030504040204" pitchFamily="34" charset="0"/>
            </a:endParaRPr>
          </a:p>
          <a:p>
            <a:pPr algn="ctr"/>
            <a:r>
              <a:rPr lang="de-DE" altLang="de-DE" b="1">
                <a:latin typeface="Verdana" panose="020B0604030504040204" pitchFamily="34" charset="0"/>
              </a:rPr>
              <a:t>Kolpingsfamilien haben Anrecht auf</a:t>
            </a:r>
            <a:br>
              <a:rPr lang="de-DE" altLang="de-DE" b="1">
                <a:latin typeface="Verdana" panose="020B0604030504040204" pitchFamily="34" charset="0"/>
              </a:rPr>
            </a:br>
            <a:r>
              <a:rPr lang="de-DE" altLang="de-DE" b="1">
                <a:latin typeface="Verdana" panose="020B0604030504040204" pitchFamily="34" charset="0"/>
              </a:rPr>
              <a:t>Unterstützung durch den Verband.</a:t>
            </a:r>
          </a:p>
          <a:p>
            <a:endParaRPr lang="de-DE" altLang="de-DE" sz="1200">
              <a:latin typeface="Verdana" panose="020B0604030504040204" pitchFamily="34" charset="0"/>
            </a:endParaRPr>
          </a:p>
          <a:p>
            <a:endParaRPr lang="de-DE" altLang="de-DE" sz="1200">
              <a:latin typeface="Verdana" panose="020B0604030504040204" pitchFamily="34" charset="0"/>
            </a:endParaRPr>
          </a:p>
          <a:p>
            <a:r>
              <a:rPr lang="de-DE" altLang="de-DE">
                <a:latin typeface="Verdana" panose="020B0604030504040204" pitchFamily="34" charset="0"/>
              </a:rPr>
              <a:t>Das setzt voraus:</a:t>
            </a:r>
          </a:p>
          <a:p>
            <a:endParaRPr lang="de-DE" altLang="de-DE" sz="1200">
              <a:latin typeface="Verdana" panose="020B0604030504040204" pitchFamily="34" charset="0"/>
            </a:endParaRPr>
          </a:p>
          <a:p>
            <a:r>
              <a:rPr lang="de-DE" altLang="de-DE">
                <a:latin typeface="Verdana" panose="020B0604030504040204" pitchFamily="34" charset="0"/>
              </a:rPr>
              <a:t>•  Interesse aneinander</a:t>
            </a:r>
          </a:p>
          <a:p>
            <a:endParaRPr lang="de-DE" altLang="de-DE" sz="1200">
              <a:latin typeface="Verdana" panose="020B0604030504040204" pitchFamily="34" charset="0"/>
            </a:endParaRPr>
          </a:p>
          <a:p>
            <a:r>
              <a:rPr lang="de-DE" altLang="de-DE">
                <a:latin typeface="Verdana" panose="020B0604030504040204" pitchFamily="34" charset="0"/>
              </a:rPr>
              <a:t>•  die Bereitschaft für die Ideen Kolpings zu arbeiten, Weiterbildung,</a:t>
            </a:r>
            <a:br>
              <a:rPr lang="de-DE" altLang="de-DE">
                <a:latin typeface="Verdana" panose="020B0604030504040204" pitchFamily="34" charset="0"/>
              </a:rPr>
            </a:br>
            <a:r>
              <a:rPr lang="de-DE" altLang="de-DE">
                <a:latin typeface="Verdana" panose="020B0604030504040204" pitchFamily="34" charset="0"/>
              </a:rPr>
              <a:t>    Einsatz für den Nächsten, praktizierter Glaube</a:t>
            </a:r>
          </a:p>
          <a:p>
            <a:endParaRPr lang="de-DE" altLang="de-DE" sz="1200">
              <a:latin typeface="Verdana" panose="020B0604030504040204" pitchFamily="34" charset="0"/>
            </a:endParaRPr>
          </a:p>
          <a:p>
            <a:r>
              <a:rPr lang="de-DE" altLang="de-DE">
                <a:latin typeface="Verdana" panose="020B0604030504040204" pitchFamily="34" charset="0"/>
              </a:rPr>
              <a:t>•  Bereitschaft zur Veränderung und sich auf Neues einzulassen</a:t>
            </a:r>
          </a:p>
          <a:p>
            <a:endParaRPr lang="de-DE" altLang="de-DE" sz="1200">
              <a:latin typeface="Verdana" panose="020B0604030504040204" pitchFamily="34" charset="0"/>
            </a:endParaRPr>
          </a:p>
          <a:p>
            <a:r>
              <a:rPr lang="de-DE" altLang="de-DE">
                <a:latin typeface="Verdana" panose="020B0604030504040204" pitchFamily="34" charset="0"/>
              </a:rPr>
              <a:t>•  Verbindung untereinander suchen und halten</a:t>
            </a:r>
          </a:p>
        </p:txBody>
      </p:sp>
      <p:pic>
        <p:nvPicPr>
          <p:cNvPr id="29702" name="Picture 6" descr="Die Grafik &quot;http://www.kolping.de/module/layout_upload/kolpingwbm_rgb.jpg&quot; kann nicht angezeigt werden, weil sie Fehler enthält.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2500" y="6381750"/>
            <a:ext cx="2087563" cy="309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3366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9703" name="Text Box 7"/>
          <p:cNvSpPr txBox="1">
            <a:spLocks noChangeArrowheads="1"/>
          </p:cNvSpPr>
          <p:nvPr/>
        </p:nvSpPr>
        <p:spPr bwMode="auto">
          <a:xfrm>
            <a:off x="215900" y="5805488"/>
            <a:ext cx="8748713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de-DE" altLang="de-DE" b="1">
                <a:solidFill>
                  <a:srgbClr val="FFFF00"/>
                </a:solidFill>
                <a:latin typeface="Verdana" panose="020B0604030504040204" pitchFamily="34" charset="0"/>
              </a:rPr>
              <a:t>Wer sind wir ?  -   Was tun wir ?  -   Wie geht es weiter ?</a:t>
            </a:r>
          </a:p>
        </p:txBody>
      </p:sp>
      <p:sp>
        <p:nvSpPr>
          <p:cNvPr id="29704" name="Text Box 8"/>
          <p:cNvSpPr txBox="1">
            <a:spLocks noChangeArrowheads="1"/>
          </p:cNvSpPr>
          <p:nvPr/>
        </p:nvSpPr>
        <p:spPr bwMode="auto">
          <a:xfrm>
            <a:off x="898525" y="6369050"/>
            <a:ext cx="1584325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de-DE" altLang="de-DE" sz="1000"/>
              <a:t>Autor: Rainer Michels</a:t>
            </a:r>
          </a:p>
        </p:txBody>
      </p:sp>
      <p:sp>
        <p:nvSpPr>
          <p:cNvPr id="29705" name="Text Box 9"/>
          <p:cNvSpPr txBox="1">
            <a:spLocks noChangeArrowheads="1"/>
          </p:cNvSpPr>
          <p:nvPr/>
        </p:nvSpPr>
        <p:spPr bwMode="auto">
          <a:xfrm>
            <a:off x="6656388" y="6369050"/>
            <a:ext cx="1800225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de-DE" altLang="de-DE" sz="1000"/>
              <a:t>Design: Willi Winnekens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4" name="Rectangle 4"/>
          <p:cNvSpPr>
            <a:spLocks noChangeArrowheads="1"/>
          </p:cNvSpPr>
          <p:nvPr/>
        </p:nvSpPr>
        <p:spPr bwMode="auto">
          <a:xfrm>
            <a:off x="0" y="5661025"/>
            <a:ext cx="9144000" cy="1196975"/>
          </a:xfrm>
          <a:prstGeom prst="rect">
            <a:avLst/>
          </a:prstGeom>
          <a:gradFill rotWithShape="1">
            <a:gsLst>
              <a:gs pos="0">
                <a:srgbClr val="FF6600"/>
              </a:gs>
              <a:gs pos="100000">
                <a:srgbClr val="FFFFCC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30725" name="Text Box 5"/>
          <p:cNvSpPr txBox="1">
            <a:spLocks noChangeArrowheads="1"/>
          </p:cNvSpPr>
          <p:nvPr/>
        </p:nvSpPr>
        <p:spPr bwMode="auto">
          <a:xfrm>
            <a:off x="250825" y="620713"/>
            <a:ext cx="8713788" cy="4422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de-DE" altLang="de-DE">
                <a:latin typeface="Verdana" panose="020B0604030504040204" pitchFamily="34" charset="0"/>
              </a:rPr>
              <a:t>Kolpingsfamilien sind Knotenpunkte</a:t>
            </a:r>
          </a:p>
          <a:p>
            <a:pPr algn="ctr"/>
            <a:r>
              <a:rPr lang="de-DE" altLang="de-DE">
                <a:latin typeface="Verdana" panose="020B0604030504040204" pitchFamily="34" charset="0"/>
              </a:rPr>
              <a:t>im sozialen Netz bürgerschaftlichen Engagements.</a:t>
            </a:r>
          </a:p>
          <a:p>
            <a:pPr algn="ctr"/>
            <a:endParaRPr lang="de-DE" altLang="de-DE">
              <a:latin typeface="Verdana" panose="020B0604030504040204" pitchFamily="34" charset="0"/>
            </a:endParaRPr>
          </a:p>
          <a:p>
            <a:pPr algn="ctr"/>
            <a:r>
              <a:rPr lang="de-DE" altLang="de-DE" b="1" u="sng">
                <a:solidFill>
                  <a:srgbClr val="FF0000"/>
                </a:solidFill>
                <a:latin typeface="Verdana" panose="020B0604030504040204" pitchFamily="34" charset="0"/>
              </a:rPr>
              <a:t>Sie sind aber nicht allein, </a:t>
            </a:r>
          </a:p>
          <a:p>
            <a:pPr algn="ctr"/>
            <a:r>
              <a:rPr lang="de-DE" altLang="de-DE" b="1" u="sng">
                <a:solidFill>
                  <a:srgbClr val="FF0000"/>
                </a:solidFill>
                <a:latin typeface="Verdana" panose="020B0604030504040204" pitchFamily="34" charset="0"/>
              </a:rPr>
              <a:t>sondern im Verband und untereinander verknüpft.</a:t>
            </a:r>
          </a:p>
          <a:p>
            <a:pPr algn="ctr"/>
            <a:endParaRPr lang="de-DE" altLang="de-DE" b="1" u="sng">
              <a:solidFill>
                <a:srgbClr val="FF0000"/>
              </a:solidFill>
              <a:latin typeface="Verdana" panose="020B0604030504040204" pitchFamily="34" charset="0"/>
            </a:endParaRPr>
          </a:p>
          <a:p>
            <a:pPr algn="ctr"/>
            <a:endParaRPr lang="de-DE" altLang="de-DE" u="sng">
              <a:latin typeface="Verdana" panose="020B0604030504040204" pitchFamily="34" charset="0"/>
            </a:endParaRPr>
          </a:p>
          <a:p>
            <a:pPr algn="ctr"/>
            <a:endParaRPr lang="de-DE" altLang="de-DE" u="sng">
              <a:latin typeface="Verdana" panose="020B0604030504040204" pitchFamily="34" charset="0"/>
            </a:endParaRPr>
          </a:p>
          <a:p>
            <a:pPr algn="ctr"/>
            <a:endParaRPr lang="de-DE" altLang="de-DE" u="sng">
              <a:latin typeface="Verdana" panose="020B0604030504040204" pitchFamily="34" charset="0"/>
            </a:endParaRPr>
          </a:p>
          <a:p>
            <a:pPr algn="ctr"/>
            <a:r>
              <a:rPr lang="de-DE" altLang="de-DE" b="1" u="sng">
                <a:solidFill>
                  <a:srgbClr val="FF9900"/>
                </a:solidFill>
                <a:latin typeface="Verdana" panose="020B0604030504040204" pitchFamily="34" charset="0"/>
              </a:rPr>
              <a:t>Das Profil:</a:t>
            </a:r>
          </a:p>
          <a:p>
            <a:pPr algn="ctr"/>
            <a:endParaRPr lang="de-DE" altLang="de-DE" sz="1400" b="1" u="sng">
              <a:solidFill>
                <a:srgbClr val="FF9900"/>
              </a:solidFill>
              <a:latin typeface="Verdana" panose="020B0604030504040204" pitchFamily="34" charset="0"/>
            </a:endParaRPr>
          </a:p>
          <a:p>
            <a:pPr algn="ctr"/>
            <a:r>
              <a:rPr lang="de-DE" altLang="de-DE" b="1">
                <a:solidFill>
                  <a:srgbClr val="FF9900"/>
                </a:solidFill>
                <a:latin typeface="Verdana" panose="020B0604030504040204" pitchFamily="34" charset="0"/>
              </a:rPr>
              <a:t>• Kolpinger sind begeistert.</a:t>
            </a:r>
          </a:p>
          <a:p>
            <a:pPr algn="ctr"/>
            <a:endParaRPr lang="de-DE" altLang="de-DE" sz="1200" b="1">
              <a:solidFill>
                <a:srgbClr val="FF9900"/>
              </a:solidFill>
              <a:latin typeface="Verdana" panose="020B0604030504040204" pitchFamily="34" charset="0"/>
            </a:endParaRPr>
          </a:p>
          <a:p>
            <a:pPr algn="ctr"/>
            <a:endParaRPr lang="de-DE" altLang="de-DE" sz="1200" b="1">
              <a:solidFill>
                <a:srgbClr val="FF9900"/>
              </a:solidFill>
              <a:latin typeface="Verdana" panose="020B0604030504040204" pitchFamily="34" charset="0"/>
            </a:endParaRPr>
          </a:p>
          <a:p>
            <a:pPr algn="ctr"/>
            <a:r>
              <a:rPr lang="de-DE" altLang="de-DE" b="1">
                <a:solidFill>
                  <a:srgbClr val="FF9900"/>
                </a:solidFill>
                <a:latin typeface="Verdana" panose="020B0604030504040204" pitchFamily="34" charset="0"/>
              </a:rPr>
              <a:t>• Das Anforderungsprofil an jeden Einzelnen:</a:t>
            </a:r>
          </a:p>
          <a:p>
            <a:pPr algn="ctr"/>
            <a:endParaRPr lang="de-DE" altLang="de-DE" sz="1200" b="1">
              <a:solidFill>
                <a:srgbClr val="FF9900"/>
              </a:solidFill>
              <a:latin typeface="Verdana" panose="020B0604030504040204" pitchFamily="34" charset="0"/>
            </a:endParaRPr>
          </a:p>
          <a:p>
            <a:pPr algn="ctr"/>
            <a:r>
              <a:rPr lang="de-DE" altLang="de-DE" b="1">
                <a:solidFill>
                  <a:srgbClr val="FF9900"/>
                </a:solidFill>
                <a:latin typeface="Verdana" panose="020B0604030504040204" pitchFamily="34" charset="0"/>
              </a:rPr>
              <a:t>bete - arbeite - lerne.</a:t>
            </a:r>
          </a:p>
        </p:txBody>
      </p:sp>
      <p:pic>
        <p:nvPicPr>
          <p:cNvPr id="30726" name="Picture 6" descr="Die Grafik &quot;http://www.kolping.de/module/layout_upload/kolpingwbm_rgb.jpg&quot; kann nicht angezeigt werden, weil sie Fehler enthält.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2500" y="6381750"/>
            <a:ext cx="2087563" cy="309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3366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27" name="Text Box 7"/>
          <p:cNvSpPr txBox="1">
            <a:spLocks noChangeArrowheads="1"/>
          </p:cNvSpPr>
          <p:nvPr/>
        </p:nvSpPr>
        <p:spPr bwMode="auto">
          <a:xfrm>
            <a:off x="215900" y="5805488"/>
            <a:ext cx="8748713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de-DE" altLang="de-DE" b="1">
                <a:solidFill>
                  <a:srgbClr val="FFFF00"/>
                </a:solidFill>
                <a:latin typeface="Verdana" panose="020B0604030504040204" pitchFamily="34" charset="0"/>
              </a:rPr>
              <a:t>Wer sind wir ?  -   Was tun wir ?  -   Wie geht es weiter ?</a:t>
            </a:r>
          </a:p>
        </p:txBody>
      </p:sp>
      <p:sp>
        <p:nvSpPr>
          <p:cNvPr id="30728" name="Text Box 8"/>
          <p:cNvSpPr txBox="1">
            <a:spLocks noChangeArrowheads="1"/>
          </p:cNvSpPr>
          <p:nvPr/>
        </p:nvSpPr>
        <p:spPr bwMode="auto">
          <a:xfrm>
            <a:off x="898525" y="6369050"/>
            <a:ext cx="1584325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de-DE" altLang="de-DE" sz="1000"/>
              <a:t>Autor: Rainer Michels</a:t>
            </a:r>
          </a:p>
        </p:txBody>
      </p:sp>
      <p:sp>
        <p:nvSpPr>
          <p:cNvPr id="30729" name="Text Box 9"/>
          <p:cNvSpPr txBox="1">
            <a:spLocks noChangeArrowheads="1"/>
          </p:cNvSpPr>
          <p:nvPr/>
        </p:nvSpPr>
        <p:spPr bwMode="auto">
          <a:xfrm>
            <a:off x="6656388" y="6369050"/>
            <a:ext cx="1800225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de-DE" altLang="de-DE" sz="1000"/>
              <a:t>Design: Willi Winnekens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8" name="Rectangle 4"/>
          <p:cNvSpPr>
            <a:spLocks noChangeArrowheads="1"/>
          </p:cNvSpPr>
          <p:nvPr/>
        </p:nvSpPr>
        <p:spPr bwMode="auto">
          <a:xfrm>
            <a:off x="0" y="5661025"/>
            <a:ext cx="9144000" cy="1196975"/>
          </a:xfrm>
          <a:prstGeom prst="rect">
            <a:avLst/>
          </a:prstGeom>
          <a:gradFill rotWithShape="1">
            <a:gsLst>
              <a:gs pos="0">
                <a:srgbClr val="FF6600"/>
              </a:gs>
              <a:gs pos="100000">
                <a:srgbClr val="FFFFCC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31749" name="Text Box 5"/>
          <p:cNvSpPr txBox="1">
            <a:spLocks noChangeArrowheads="1"/>
          </p:cNvSpPr>
          <p:nvPr/>
        </p:nvSpPr>
        <p:spPr bwMode="auto">
          <a:xfrm>
            <a:off x="611188" y="188913"/>
            <a:ext cx="7993062" cy="36306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de-DE" altLang="de-DE">
                <a:latin typeface="Verdana" panose="020B0604030504040204" pitchFamily="34" charset="0"/>
              </a:rPr>
              <a:t>• Kolpinger ist man nicht nur für sich....</a:t>
            </a:r>
          </a:p>
          <a:p>
            <a:pPr algn="ctr"/>
            <a:endParaRPr lang="de-DE" altLang="de-DE" sz="1000">
              <a:latin typeface="Verdana" panose="020B0604030504040204" pitchFamily="34" charset="0"/>
            </a:endParaRPr>
          </a:p>
          <a:p>
            <a:pPr algn="ctr"/>
            <a:r>
              <a:rPr lang="de-DE" altLang="de-DE">
                <a:latin typeface="Verdana" panose="020B0604030504040204" pitchFamily="34" charset="0"/>
              </a:rPr>
              <a:t> - Kolpinger ist man auch für andere.</a:t>
            </a:r>
          </a:p>
          <a:p>
            <a:pPr algn="ctr"/>
            <a:endParaRPr lang="de-DE" altLang="de-DE">
              <a:latin typeface="Verdana" panose="020B0604030504040204" pitchFamily="34" charset="0"/>
            </a:endParaRPr>
          </a:p>
          <a:p>
            <a:pPr algn="ctr"/>
            <a:endParaRPr lang="de-DE" altLang="de-DE" sz="1000">
              <a:latin typeface="Verdana" panose="020B0604030504040204" pitchFamily="34" charset="0"/>
            </a:endParaRPr>
          </a:p>
          <a:p>
            <a:pPr algn="ctr"/>
            <a:r>
              <a:rPr lang="de-DE" altLang="de-DE">
                <a:latin typeface="Verdana" panose="020B0604030504040204" pitchFamily="34" charset="0"/>
              </a:rPr>
              <a:t>Aus dieser Grundhaltung </a:t>
            </a:r>
            <a:r>
              <a:rPr lang="de-DE" altLang="de-DE" b="1">
                <a:latin typeface="Verdana" panose="020B0604030504040204" pitchFamily="34" charset="0"/>
              </a:rPr>
              <a:t>und</a:t>
            </a:r>
            <a:r>
              <a:rPr lang="de-DE" altLang="de-DE">
                <a:latin typeface="Verdana" panose="020B0604030504040204" pitchFamily="34" charset="0"/>
              </a:rPr>
              <a:t> durch </a:t>
            </a:r>
            <a:r>
              <a:rPr lang="de-DE" altLang="de-DE" b="1">
                <a:latin typeface="Verdana" panose="020B0604030504040204" pitchFamily="34" charset="0"/>
              </a:rPr>
              <a:t>gemeinsames </a:t>
            </a:r>
            <a:r>
              <a:rPr lang="de-DE" altLang="de-DE">
                <a:latin typeface="Verdana" panose="020B0604030504040204" pitchFamily="34" charset="0"/>
              </a:rPr>
              <a:t>Handeln,</a:t>
            </a:r>
          </a:p>
          <a:p>
            <a:pPr algn="ctr"/>
            <a:endParaRPr lang="de-DE" altLang="de-DE" sz="1000">
              <a:latin typeface="Verdana" panose="020B0604030504040204" pitchFamily="34" charset="0"/>
            </a:endParaRPr>
          </a:p>
          <a:p>
            <a:pPr algn="ctr"/>
            <a:r>
              <a:rPr lang="de-DE" altLang="de-DE">
                <a:latin typeface="Verdana" panose="020B0604030504040204" pitchFamily="34" charset="0"/>
              </a:rPr>
              <a:t>durch Bildung und gesellschaftliche Interessensvertretung</a:t>
            </a:r>
          </a:p>
          <a:p>
            <a:pPr algn="ctr"/>
            <a:endParaRPr lang="de-DE" altLang="de-DE" sz="1000">
              <a:latin typeface="Verdana" panose="020B0604030504040204" pitchFamily="34" charset="0"/>
            </a:endParaRPr>
          </a:p>
          <a:p>
            <a:pPr algn="ctr"/>
            <a:r>
              <a:rPr lang="de-DE" altLang="de-DE">
                <a:latin typeface="Verdana" panose="020B0604030504040204" pitchFamily="34" charset="0"/>
              </a:rPr>
              <a:t>in den Handlungsfeldern Jugend, Familie, Arbeitswelt,</a:t>
            </a:r>
          </a:p>
          <a:p>
            <a:pPr algn="ctr"/>
            <a:endParaRPr lang="de-DE" altLang="de-DE" sz="1000">
              <a:latin typeface="Verdana" panose="020B0604030504040204" pitchFamily="34" charset="0"/>
            </a:endParaRPr>
          </a:p>
          <a:p>
            <a:pPr algn="ctr"/>
            <a:r>
              <a:rPr lang="de-DE" altLang="de-DE">
                <a:latin typeface="Verdana" panose="020B0604030504040204" pitchFamily="34" charset="0"/>
              </a:rPr>
              <a:t>eine Welt </a:t>
            </a:r>
            <a:r>
              <a:rPr lang="de-DE" altLang="de-DE" b="1">
                <a:latin typeface="Verdana" panose="020B0604030504040204" pitchFamily="34" charset="0"/>
              </a:rPr>
              <a:t>und</a:t>
            </a:r>
            <a:r>
              <a:rPr lang="de-DE" altLang="de-DE">
                <a:latin typeface="Verdana" panose="020B0604030504040204" pitchFamily="34" charset="0"/>
              </a:rPr>
              <a:t> die </a:t>
            </a:r>
            <a:r>
              <a:rPr lang="de-DE" altLang="de-DE" b="1">
                <a:latin typeface="Verdana" panose="020B0604030504040204" pitchFamily="34" charset="0"/>
              </a:rPr>
              <a:t>gemeinsame</a:t>
            </a:r>
            <a:r>
              <a:rPr lang="de-DE" altLang="de-DE">
                <a:latin typeface="Verdana" panose="020B0604030504040204" pitchFamily="34" charset="0"/>
              </a:rPr>
              <a:t> Arbeit an</a:t>
            </a:r>
          </a:p>
          <a:p>
            <a:pPr algn="ctr"/>
            <a:endParaRPr lang="de-DE" altLang="de-DE" sz="1000">
              <a:latin typeface="Verdana" panose="020B0604030504040204" pitchFamily="34" charset="0"/>
            </a:endParaRPr>
          </a:p>
          <a:p>
            <a:pPr algn="ctr"/>
            <a:r>
              <a:rPr lang="de-DE" altLang="de-DE" b="1">
                <a:latin typeface="Verdana" panose="020B0604030504040204" pitchFamily="34" charset="0"/>
              </a:rPr>
              <a:t>einen Schwerpunkt</a:t>
            </a:r>
          </a:p>
          <a:p>
            <a:pPr algn="ctr"/>
            <a:endParaRPr lang="de-DE" altLang="de-DE" sz="1000" b="1">
              <a:latin typeface="Verdana" panose="020B0604030504040204" pitchFamily="34" charset="0"/>
            </a:endParaRPr>
          </a:p>
          <a:p>
            <a:pPr algn="ctr"/>
            <a:r>
              <a:rPr lang="de-DE" altLang="de-DE" b="1"/>
              <a:t>wächst Identität.</a:t>
            </a:r>
            <a:r>
              <a:rPr lang="de-DE" altLang="de-DE">
                <a:latin typeface="Verdana" panose="020B0604030504040204" pitchFamily="34" charset="0"/>
              </a:rPr>
              <a:t> </a:t>
            </a:r>
          </a:p>
        </p:txBody>
      </p:sp>
      <p:pic>
        <p:nvPicPr>
          <p:cNvPr id="31750" name="Picture 6" descr="Die Grafik &quot;http://www.kolping.de/module/layout_upload/kolpingwbm_rgb.jpg&quot; kann nicht angezeigt werden, weil sie Fehler enthält.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2500" y="6381750"/>
            <a:ext cx="2087563" cy="309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3366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1751" name="Text Box 7"/>
          <p:cNvSpPr txBox="1">
            <a:spLocks noChangeArrowheads="1"/>
          </p:cNvSpPr>
          <p:nvPr/>
        </p:nvSpPr>
        <p:spPr bwMode="auto">
          <a:xfrm>
            <a:off x="215900" y="5805488"/>
            <a:ext cx="8748713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de-DE" altLang="de-DE" b="1">
                <a:solidFill>
                  <a:srgbClr val="FFFF00"/>
                </a:solidFill>
                <a:latin typeface="Verdana" panose="020B0604030504040204" pitchFamily="34" charset="0"/>
              </a:rPr>
              <a:t>Wer sind wir ?  -   Was tun wir ?  -   Wie geht es weiter ?</a:t>
            </a:r>
          </a:p>
        </p:txBody>
      </p:sp>
      <p:sp>
        <p:nvSpPr>
          <p:cNvPr id="31752" name="Text Box 8"/>
          <p:cNvSpPr txBox="1">
            <a:spLocks noChangeArrowheads="1"/>
          </p:cNvSpPr>
          <p:nvPr/>
        </p:nvSpPr>
        <p:spPr bwMode="auto">
          <a:xfrm>
            <a:off x="898525" y="6369050"/>
            <a:ext cx="1584325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de-DE" altLang="de-DE" sz="1000"/>
              <a:t>Autor: Rainer Michels</a:t>
            </a:r>
          </a:p>
        </p:txBody>
      </p:sp>
      <p:sp>
        <p:nvSpPr>
          <p:cNvPr id="31753" name="Text Box 9"/>
          <p:cNvSpPr txBox="1">
            <a:spLocks noChangeArrowheads="1"/>
          </p:cNvSpPr>
          <p:nvPr/>
        </p:nvSpPr>
        <p:spPr bwMode="auto">
          <a:xfrm>
            <a:off x="6656388" y="6369050"/>
            <a:ext cx="1800225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de-DE" altLang="de-DE" sz="1000"/>
              <a:t>Design: Willi Winnekens</a:t>
            </a:r>
          </a:p>
        </p:txBody>
      </p:sp>
      <p:sp>
        <p:nvSpPr>
          <p:cNvPr id="31754" name="Text Box 10"/>
          <p:cNvSpPr txBox="1">
            <a:spLocks noChangeArrowheads="1"/>
          </p:cNvSpPr>
          <p:nvPr/>
        </p:nvSpPr>
        <p:spPr bwMode="auto">
          <a:xfrm>
            <a:off x="250825" y="4149725"/>
            <a:ext cx="8569325" cy="13128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de-DE" altLang="de-DE">
                <a:latin typeface="Verdana" panose="020B0604030504040204" pitchFamily="34" charset="0"/>
              </a:rPr>
              <a:t>So entsteht Zukunft für uns und unsere Gesellschaft.</a:t>
            </a:r>
          </a:p>
          <a:p>
            <a:endParaRPr lang="de-DE" altLang="de-DE" sz="1000" i="1">
              <a:latin typeface="Verdana" panose="020B0604030504040204" pitchFamily="34" charset="0"/>
            </a:endParaRPr>
          </a:p>
          <a:p>
            <a:pPr algn="ctr"/>
            <a:r>
              <a:rPr lang="de-DE" altLang="de-DE" i="1">
                <a:latin typeface="Verdana" panose="020B0604030504040204" pitchFamily="34" charset="0"/>
              </a:rPr>
              <a:t>„Wer Menschen gewinnen will, muss sein Herz zum Pfande setzen.“</a:t>
            </a:r>
          </a:p>
          <a:p>
            <a:pPr algn="r"/>
            <a:r>
              <a:rPr lang="de-DE" altLang="de-DE" i="1">
                <a:latin typeface="Verdana" panose="020B0604030504040204" pitchFamily="34" charset="0"/>
              </a:rPr>
              <a:t>Adolph Kolping</a:t>
            </a:r>
          </a:p>
          <a:p>
            <a:pPr algn="ctr"/>
            <a:r>
              <a:rPr lang="de-DE" altLang="de-DE" sz="1600">
                <a:latin typeface="Verdana" panose="020B0604030504040204" pitchFamily="34" charset="0"/>
              </a:rPr>
              <a:t>(Soweit Karl Schiewerling)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6" name="Rectangle 4"/>
          <p:cNvSpPr>
            <a:spLocks noChangeArrowheads="1"/>
          </p:cNvSpPr>
          <p:nvPr/>
        </p:nvSpPr>
        <p:spPr bwMode="auto">
          <a:xfrm>
            <a:off x="0" y="5661025"/>
            <a:ext cx="9144000" cy="1196975"/>
          </a:xfrm>
          <a:prstGeom prst="rect">
            <a:avLst/>
          </a:prstGeom>
          <a:gradFill rotWithShape="1">
            <a:gsLst>
              <a:gs pos="0">
                <a:srgbClr val="FF6600"/>
              </a:gs>
              <a:gs pos="100000">
                <a:srgbClr val="FFFFCC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33797" name="Text Box 5"/>
          <p:cNvSpPr txBox="1">
            <a:spLocks noChangeArrowheads="1"/>
          </p:cNvSpPr>
          <p:nvPr/>
        </p:nvSpPr>
        <p:spPr bwMode="auto">
          <a:xfrm>
            <a:off x="179388" y="1484313"/>
            <a:ext cx="8893175" cy="4057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de-DE" altLang="de-DE" sz="2200" b="1">
                <a:solidFill>
                  <a:srgbClr val="0000FF"/>
                </a:solidFill>
                <a:latin typeface="Verdana" panose="020B0604030504040204" pitchFamily="34" charset="0"/>
              </a:rPr>
              <a:t>Gesucht werden…</a:t>
            </a:r>
          </a:p>
          <a:p>
            <a:pPr algn="ctr"/>
            <a:endParaRPr lang="de-DE" altLang="de-DE" sz="1000" b="1">
              <a:solidFill>
                <a:srgbClr val="0000FF"/>
              </a:solidFill>
              <a:latin typeface="Verdana" panose="020B0604030504040204" pitchFamily="34" charset="0"/>
            </a:endParaRPr>
          </a:p>
          <a:p>
            <a:pPr algn="ctr"/>
            <a:r>
              <a:rPr lang="de-DE" altLang="de-DE" sz="2000" b="1">
                <a:solidFill>
                  <a:srgbClr val="0000FF"/>
                </a:solidFill>
                <a:latin typeface="Verdana" panose="020B0604030504040204" pitchFamily="34" charset="0"/>
              </a:rPr>
              <a:t>neue Vorstandsmitglieder,</a:t>
            </a:r>
          </a:p>
          <a:p>
            <a:endParaRPr lang="de-DE" altLang="de-DE" sz="1000" b="1">
              <a:latin typeface="Verdana" panose="020B0604030504040204" pitchFamily="34" charset="0"/>
            </a:endParaRPr>
          </a:p>
          <a:p>
            <a:pPr>
              <a:buFontTx/>
              <a:buChar char="•"/>
            </a:pPr>
            <a:r>
              <a:rPr lang="de-DE" altLang="de-DE">
                <a:solidFill>
                  <a:srgbClr val="0000FF"/>
                </a:solidFill>
                <a:latin typeface="Verdana" panose="020B0604030504040204" pitchFamily="34" charset="0"/>
              </a:rPr>
              <a:t>   die bereit sind, ein Aufgabenfeld als Obmann/-frau zu übernehmen</a:t>
            </a:r>
            <a:br>
              <a:rPr lang="de-DE" altLang="de-DE">
                <a:solidFill>
                  <a:srgbClr val="0000FF"/>
                </a:solidFill>
                <a:latin typeface="Verdana" panose="020B0604030504040204" pitchFamily="34" charset="0"/>
              </a:rPr>
            </a:br>
            <a:r>
              <a:rPr lang="de-DE" altLang="de-DE">
                <a:solidFill>
                  <a:srgbClr val="0000FF"/>
                </a:solidFill>
                <a:latin typeface="Verdana" panose="020B0604030504040204" pitchFamily="34" charset="0"/>
              </a:rPr>
              <a:t>    wie z. B.:</a:t>
            </a:r>
            <a:endParaRPr lang="de-DE" altLang="de-DE" sz="800">
              <a:solidFill>
                <a:srgbClr val="0000FF"/>
              </a:solidFill>
              <a:latin typeface="Verdana" panose="020B0604030504040204" pitchFamily="34" charset="0"/>
            </a:endParaRPr>
          </a:p>
          <a:p>
            <a:pPr lvl="2"/>
            <a:r>
              <a:rPr lang="de-DE" altLang="de-DE">
                <a:latin typeface="Verdana" panose="020B0604030504040204" pitchFamily="34" charset="0"/>
              </a:rPr>
              <a:t>	</a:t>
            </a:r>
            <a:r>
              <a:rPr lang="de-DE" altLang="de-DE">
                <a:solidFill>
                  <a:srgbClr val="0000FF"/>
                </a:solidFill>
                <a:latin typeface="Verdana" panose="020B0604030504040204" pitchFamily="34" charset="0"/>
              </a:rPr>
              <a:t>Planung der Krippenfahrt </a:t>
            </a:r>
          </a:p>
          <a:p>
            <a:pPr lvl="2"/>
            <a:r>
              <a:rPr lang="de-DE" altLang="de-DE">
                <a:solidFill>
                  <a:srgbClr val="0000FF"/>
                </a:solidFill>
                <a:latin typeface="Verdana" panose="020B0604030504040204" pitchFamily="34" charset="0"/>
              </a:rPr>
              <a:t>	Mitarbeit bei „Halt Pölje“ (Bühne, Siebenerrat, Herold)</a:t>
            </a:r>
          </a:p>
          <a:p>
            <a:pPr lvl="2"/>
            <a:r>
              <a:rPr lang="de-DE" altLang="de-DE">
                <a:solidFill>
                  <a:srgbClr val="0000FF"/>
                </a:solidFill>
                <a:latin typeface="Verdana" panose="020B0604030504040204" pitchFamily="34" charset="0"/>
              </a:rPr>
              <a:t>	Organist/In beim Friedensgang nach Birten </a:t>
            </a:r>
          </a:p>
          <a:p>
            <a:pPr lvl="2"/>
            <a:r>
              <a:rPr lang="de-DE" altLang="de-DE">
                <a:solidFill>
                  <a:srgbClr val="0000FF"/>
                </a:solidFill>
                <a:latin typeface="Verdana" panose="020B0604030504040204" pitchFamily="34" charset="0"/>
              </a:rPr>
              <a:t>	Kevelaerwallfahrt </a:t>
            </a:r>
            <a:r>
              <a:rPr lang="de-DE" altLang="de-DE" sz="1600">
                <a:solidFill>
                  <a:srgbClr val="0000FF"/>
                </a:solidFill>
                <a:latin typeface="Verdana" panose="020B0604030504040204" pitchFamily="34" charset="0"/>
              </a:rPr>
              <a:t>(Vorbeter, Verstärkung des Frühstücksteams)</a:t>
            </a:r>
          </a:p>
          <a:p>
            <a:pPr lvl="2"/>
            <a:r>
              <a:rPr lang="de-DE" altLang="de-DE">
                <a:solidFill>
                  <a:srgbClr val="0000FF"/>
                </a:solidFill>
                <a:latin typeface="Verdana" panose="020B0604030504040204" pitchFamily="34" charset="0"/>
              </a:rPr>
              <a:t>	Gestaltung der Maiandacht</a:t>
            </a:r>
          </a:p>
          <a:p>
            <a:pPr lvl="2"/>
            <a:r>
              <a:rPr lang="de-DE" altLang="de-DE">
                <a:solidFill>
                  <a:srgbClr val="0000FF"/>
                </a:solidFill>
                <a:latin typeface="Verdana" panose="020B0604030504040204" pitchFamily="34" charset="0"/>
              </a:rPr>
              <a:t>	Planung der Pfingstfahrradtour</a:t>
            </a:r>
          </a:p>
          <a:p>
            <a:pPr lvl="2"/>
            <a:r>
              <a:rPr lang="de-DE" altLang="de-DE">
                <a:solidFill>
                  <a:srgbClr val="0000FF"/>
                </a:solidFill>
                <a:latin typeface="Verdana" panose="020B0604030504040204" pitchFamily="34" charset="0"/>
              </a:rPr>
              <a:t>	Organisator für die Segeltouren</a:t>
            </a:r>
          </a:p>
          <a:p>
            <a:pPr lvl="2"/>
            <a:r>
              <a:rPr lang="de-DE" altLang="de-DE">
                <a:solidFill>
                  <a:srgbClr val="0000FF"/>
                </a:solidFill>
                <a:latin typeface="Verdana" panose="020B0604030504040204" pitchFamily="34" charset="0"/>
              </a:rPr>
              <a:t>	Helfer/Innen beim Ndanda-Verkauf</a:t>
            </a:r>
          </a:p>
          <a:p>
            <a:pPr lvl="2"/>
            <a:r>
              <a:rPr lang="de-DE" altLang="de-DE">
                <a:solidFill>
                  <a:srgbClr val="0000FF"/>
                </a:solidFill>
                <a:latin typeface="Verdana" panose="020B0604030504040204" pitchFamily="34" charset="0"/>
              </a:rPr>
              <a:t>	Helfer/Innen für das Frühstücksteam im Haus Michael</a:t>
            </a:r>
          </a:p>
        </p:txBody>
      </p:sp>
      <p:pic>
        <p:nvPicPr>
          <p:cNvPr id="33798" name="Picture 6" descr="Die Grafik &quot;http://www.kolping.de/module/layout_upload/kolpingwbm_rgb.jpg&quot; kann nicht angezeigt werden, weil sie Fehler enthält.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2500" y="6381750"/>
            <a:ext cx="2087563" cy="309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3366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3799" name="Text Box 7"/>
          <p:cNvSpPr txBox="1">
            <a:spLocks noChangeArrowheads="1"/>
          </p:cNvSpPr>
          <p:nvPr/>
        </p:nvSpPr>
        <p:spPr bwMode="auto">
          <a:xfrm>
            <a:off x="215900" y="5805488"/>
            <a:ext cx="8748713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de-DE" altLang="de-DE" b="1">
                <a:solidFill>
                  <a:srgbClr val="FFFF00"/>
                </a:solidFill>
                <a:latin typeface="Verdana" panose="020B0604030504040204" pitchFamily="34" charset="0"/>
              </a:rPr>
              <a:t>Wer sind wir ?  -   Was tun wir ?  -   Wie geht es weiter ?</a:t>
            </a:r>
          </a:p>
        </p:txBody>
      </p:sp>
      <p:sp>
        <p:nvSpPr>
          <p:cNvPr id="33800" name="Text Box 8"/>
          <p:cNvSpPr txBox="1">
            <a:spLocks noChangeArrowheads="1"/>
          </p:cNvSpPr>
          <p:nvPr/>
        </p:nvSpPr>
        <p:spPr bwMode="auto">
          <a:xfrm>
            <a:off x="898525" y="6369050"/>
            <a:ext cx="1584325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de-DE" altLang="de-DE" sz="1000"/>
              <a:t>Autor: Rainer Michels</a:t>
            </a:r>
          </a:p>
        </p:txBody>
      </p:sp>
      <p:sp>
        <p:nvSpPr>
          <p:cNvPr id="33801" name="Text Box 9"/>
          <p:cNvSpPr txBox="1">
            <a:spLocks noChangeArrowheads="1"/>
          </p:cNvSpPr>
          <p:nvPr/>
        </p:nvSpPr>
        <p:spPr bwMode="auto">
          <a:xfrm>
            <a:off x="6656388" y="6369050"/>
            <a:ext cx="1800225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de-DE" altLang="de-DE" sz="1000"/>
              <a:t>Design: Willi Winnekens</a:t>
            </a:r>
          </a:p>
        </p:txBody>
      </p:sp>
      <p:sp>
        <p:nvSpPr>
          <p:cNvPr id="33802" name="Text Box 10"/>
          <p:cNvSpPr txBox="1">
            <a:spLocks noChangeArrowheads="1"/>
          </p:cNvSpPr>
          <p:nvPr/>
        </p:nvSpPr>
        <p:spPr bwMode="auto">
          <a:xfrm>
            <a:off x="323850" y="188913"/>
            <a:ext cx="8496300" cy="974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de-DE" altLang="de-DE" sz="2400" b="1">
                <a:solidFill>
                  <a:srgbClr val="0000FF"/>
                </a:solidFill>
                <a:latin typeface="Verdana" panose="020B0604030504040204" pitchFamily="34" charset="0"/>
              </a:rPr>
              <a:t>Wie geht es weiter?</a:t>
            </a:r>
          </a:p>
          <a:p>
            <a:pPr algn="ctr"/>
            <a:endParaRPr lang="de-DE" altLang="de-DE" sz="1200" b="1">
              <a:solidFill>
                <a:srgbClr val="0000FF"/>
              </a:solidFill>
              <a:latin typeface="Verdana" panose="020B0604030504040204" pitchFamily="34" charset="0"/>
            </a:endParaRPr>
          </a:p>
          <a:p>
            <a:pPr algn="ctr"/>
            <a:r>
              <a:rPr lang="de-DE" altLang="de-DE" sz="2200" b="1">
                <a:solidFill>
                  <a:srgbClr val="0000FF"/>
                </a:solidFill>
                <a:latin typeface="Verdana" panose="020B0604030504040204" pitchFamily="34" charset="0"/>
              </a:rPr>
              <a:t>2.  in der Kolpingsfamilie Xanten: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20" name="Rectangle 4"/>
          <p:cNvSpPr>
            <a:spLocks noChangeArrowheads="1"/>
          </p:cNvSpPr>
          <p:nvPr/>
        </p:nvSpPr>
        <p:spPr bwMode="auto">
          <a:xfrm>
            <a:off x="0" y="5661025"/>
            <a:ext cx="9144000" cy="1196975"/>
          </a:xfrm>
          <a:prstGeom prst="rect">
            <a:avLst/>
          </a:prstGeom>
          <a:gradFill rotWithShape="1">
            <a:gsLst>
              <a:gs pos="0">
                <a:srgbClr val="FF6600"/>
              </a:gs>
              <a:gs pos="100000">
                <a:srgbClr val="FFFFCC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34821" name="Text Box 5"/>
          <p:cNvSpPr txBox="1">
            <a:spLocks noChangeArrowheads="1"/>
          </p:cNvSpPr>
          <p:nvPr/>
        </p:nvSpPr>
        <p:spPr bwMode="auto">
          <a:xfrm>
            <a:off x="179388" y="1628775"/>
            <a:ext cx="8713787" cy="37226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buFontTx/>
              <a:buChar char="•"/>
            </a:pPr>
            <a:r>
              <a:rPr lang="de-DE" altLang="de-DE">
                <a:solidFill>
                  <a:srgbClr val="0000FF"/>
                </a:solidFill>
                <a:latin typeface="Verdana" panose="020B0604030504040204" pitchFamily="34" charset="0"/>
              </a:rPr>
              <a:t>  die sich für Kolping und sein Werk begeistern können</a:t>
            </a:r>
          </a:p>
          <a:p>
            <a:endParaRPr lang="de-DE" altLang="de-DE" sz="1000">
              <a:solidFill>
                <a:srgbClr val="0000FF"/>
              </a:solidFill>
              <a:latin typeface="Verdana" panose="020B0604030504040204" pitchFamily="34" charset="0"/>
            </a:endParaRPr>
          </a:p>
          <a:p>
            <a:pPr>
              <a:buFontTx/>
              <a:buChar char="•"/>
            </a:pPr>
            <a:r>
              <a:rPr lang="de-DE" altLang="de-DE">
                <a:solidFill>
                  <a:srgbClr val="0000FF"/>
                </a:solidFill>
                <a:latin typeface="Verdana" panose="020B0604030504040204" pitchFamily="34" charset="0"/>
              </a:rPr>
              <a:t>  die bereit sind, jeden 1. Dienstag im Monat von 20 – 22 Uhr an einer</a:t>
            </a:r>
            <a:br>
              <a:rPr lang="de-DE" altLang="de-DE">
                <a:solidFill>
                  <a:srgbClr val="0000FF"/>
                </a:solidFill>
                <a:latin typeface="Verdana" panose="020B0604030504040204" pitchFamily="34" charset="0"/>
              </a:rPr>
            </a:br>
            <a:r>
              <a:rPr lang="de-DE" altLang="de-DE">
                <a:solidFill>
                  <a:srgbClr val="0000FF"/>
                </a:solidFill>
                <a:latin typeface="Verdana" panose="020B0604030504040204" pitchFamily="34" charset="0"/>
              </a:rPr>
              <a:t>    Vorstandssitzung teilzunehmen</a:t>
            </a:r>
          </a:p>
          <a:p>
            <a:endParaRPr lang="de-DE" altLang="de-DE">
              <a:solidFill>
                <a:srgbClr val="0000FF"/>
              </a:solidFill>
              <a:latin typeface="Verdana" panose="020B0604030504040204" pitchFamily="34" charset="0"/>
            </a:endParaRPr>
          </a:p>
          <a:p>
            <a:endParaRPr lang="de-DE" altLang="de-DE">
              <a:solidFill>
                <a:srgbClr val="0000FF"/>
              </a:solidFill>
              <a:latin typeface="Verdana" panose="020B0604030504040204" pitchFamily="34" charset="0"/>
            </a:endParaRPr>
          </a:p>
          <a:p>
            <a:pPr algn="ctr"/>
            <a:r>
              <a:rPr lang="de-DE" altLang="de-DE" b="1">
                <a:solidFill>
                  <a:srgbClr val="0000FF"/>
                </a:solidFill>
                <a:latin typeface="Verdana" panose="020B0604030504040204" pitchFamily="34" charset="0"/>
              </a:rPr>
              <a:t>Aus der Satzung der Kolpingsfamilie:</a:t>
            </a:r>
          </a:p>
          <a:p>
            <a:endParaRPr lang="de-DE" altLang="de-DE">
              <a:solidFill>
                <a:srgbClr val="0000FF"/>
              </a:solidFill>
              <a:latin typeface="Verdana" panose="020B0604030504040204" pitchFamily="34" charset="0"/>
            </a:endParaRPr>
          </a:p>
          <a:p>
            <a:r>
              <a:rPr lang="de-DE" altLang="de-DE">
                <a:solidFill>
                  <a:srgbClr val="0000FF"/>
                </a:solidFill>
                <a:latin typeface="Verdana" panose="020B0604030504040204" pitchFamily="34" charset="0"/>
              </a:rPr>
              <a:t>Mitglied der Kolpingsfamilie kann werden, wer</a:t>
            </a:r>
          </a:p>
          <a:p>
            <a:br>
              <a:rPr lang="de-DE" altLang="de-DE" sz="1000">
                <a:solidFill>
                  <a:srgbClr val="0000FF"/>
                </a:solidFill>
                <a:latin typeface="Verdana" panose="020B0604030504040204" pitchFamily="34" charset="0"/>
              </a:rPr>
            </a:br>
            <a:r>
              <a:rPr lang="de-DE" altLang="de-DE">
                <a:solidFill>
                  <a:srgbClr val="0000FF"/>
                </a:solidFill>
                <a:latin typeface="Verdana" panose="020B0604030504040204" pitchFamily="34" charset="0"/>
              </a:rPr>
              <a:t>- die Grundlagen, Ziele und Aufgaben der Kolpingsfamilie bejaht,</a:t>
            </a:r>
          </a:p>
          <a:p>
            <a:endParaRPr lang="de-DE" altLang="de-DE" sz="1000">
              <a:solidFill>
                <a:srgbClr val="0000FF"/>
              </a:solidFill>
              <a:latin typeface="Verdana" panose="020B0604030504040204" pitchFamily="34" charset="0"/>
            </a:endParaRPr>
          </a:p>
          <a:p>
            <a:pPr>
              <a:buFontTx/>
              <a:buChar char="-"/>
            </a:pPr>
            <a:r>
              <a:rPr lang="de-DE" altLang="de-DE">
                <a:solidFill>
                  <a:srgbClr val="0000FF"/>
                </a:solidFill>
                <a:latin typeface="Verdana" panose="020B0604030504040204" pitchFamily="34" charset="0"/>
              </a:rPr>
              <a:t> diese Satzung anerkennt und</a:t>
            </a:r>
          </a:p>
          <a:p>
            <a:endParaRPr lang="de-DE" altLang="de-DE" sz="1000">
              <a:solidFill>
                <a:srgbClr val="0000FF"/>
              </a:solidFill>
              <a:latin typeface="Verdana" panose="020B0604030504040204" pitchFamily="34" charset="0"/>
            </a:endParaRPr>
          </a:p>
          <a:p>
            <a:r>
              <a:rPr lang="de-DE" altLang="de-DE">
                <a:solidFill>
                  <a:srgbClr val="0000FF"/>
                </a:solidFill>
                <a:latin typeface="Verdana" panose="020B0604030504040204" pitchFamily="34" charset="0"/>
              </a:rPr>
              <a:t>- </a:t>
            </a:r>
            <a:r>
              <a:rPr lang="de-DE" altLang="de-DE" b="1">
                <a:solidFill>
                  <a:srgbClr val="0000FF"/>
                </a:solidFill>
                <a:latin typeface="Verdana" panose="020B0604030504040204" pitchFamily="34" charset="0"/>
              </a:rPr>
              <a:t>zur Mitarbeit und Übernahme von Mitverantwortung bereit ist.</a:t>
            </a:r>
            <a:endParaRPr lang="de-DE" altLang="de-DE">
              <a:latin typeface="Verdana" panose="020B0604030504040204" pitchFamily="34" charset="0"/>
            </a:endParaRPr>
          </a:p>
        </p:txBody>
      </p:sp>
      <p:pic>
        <p:nvPicPr>
          <p:cNvPr id="34822" name="Picture 6" descr="Die Grafik &quot;http://www.kolping.de/module/layout_upload/kolpingwbm_rgb.jpg&quot; kann nicht angezeigt werden, weil sie Fehler enthält.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2500" y="6381750"/>
            <a:ext cx="2087563" cy="309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3366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4823" name="Text Box 7"/>
          <p:cNvSpPr txBox="1">
            <a:spLocks noChangeArrowheads="1"/>
          </p:cNvSpPr>
          <p:nvPr/>
        </p:nvSpPr>
        <p:spPr bwMode="auto">
          <a:xfrm>
            <a:off x="215900" y="5805488"/>
            <a:ext cx="8748713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de-DE" altLang="de-DE" b="1">
                <a:solidFill>
                  <a:srgbClr val="FFFF00"/>
                </a:solidFill>
                <a:latin typeface="Verdana" panose="020B0604030504040204" pitchFamily="34" charset="0"/>
              </a:rPr>
              <a:t>Wer sind wir ?  -   Was tun wir ?  -   Wie geht es weiter ?</a:t>
            </a:r>
          </a:p>
        </p:txBody>
      </p:sp>
      <p:sp>
        <p:nvSpPr>
          <p:cNvPr id="34824" name="Text Box 8"/>
          <p:cNvSpPr txBox="1">
            <a:spLocks noChangeArrowheads="1"/>
          </p:cNvSpPr>
          <p:nvPr/>
        </p:nvSpPr>
        <p:spPr bwMode="auto">
          <a:xfrm>
            <a:off x="898525" y="6369050"/>
            <a:ext cx="1584325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de-DE" altLang="de-DE" sz="1000"/>
              <a:t>Autor: Rainer Michels</a:t>
            </a:r>
          </a:p>
        </p:txBody>
      </p:sp>
      <p:sp>
        <p:nvSpPr>
          <p:cNvPr id="34825" name="Text Box 9"/>
          <p:cNvSpPr txBox="1">
            <a:spLocks noChangeArrowheads="1"/>
          </p:cNvSpPr>
          <p:nvPr/>
        </p:nvSpPr>
        <p:spPr bwMode="auto">
          <a:xfrm>
            <a:off x="6656388" y="6369050"/>
            <a:ext cx="1800225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de-DE" altLang="de-DE" sz="1000"/>
              <a:t>Design: Willi Winnekens</a:t>
            </a:r>
          </a:p>
        </p:txBody>
      </p:sp>
      <p:sp>
        <p:nvSpPr>
          <p:cNvPr id="34826" name="Text Box 10"/>
          <p:cNvSpPr txBox="1">
            <a:spLocks noChangeArrowheads="1"/>
          </p:cNvSpPr>
          <p:nvPr/>
        </p:nvSpPr>
        <p:spPr bwMode="auto">
          <a:xfrm>
            <a:off x="179388" y="836613"/>
            <a:ext cx="8785225" cy="793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buFontTx/>
              <a:buChar char="•"/>
            </a:pPr>
            <a:r>
              <a:rPr lang="de-DE" altLang="de-DE">
                <a:solidFill>
                  <a:srgbClr val="0000FF"/>
                </a:solidFill>
                <a:latin typeface="Verdana" panose="020B0604030504040204" pitchFamily="34" charset="0"/>
              </a:rPr>
              <a:t>  die Ideen entwickeln können und langfristige Aufgaben angehen</a:t>
            </a:r>
          </a:p>
          <a:p>
            <a:endParaRPr lang="de-DE" altLang="de-DE" sz="1000">
              <a:solidFill>
                <a:srgbClr val="0000FF"/>
              </a:solidFill>
              <a:latin typeface="Verdana" panose="020B0604030504040204" pitchFamily="34" charset="0"/>
            </a:endParaRPr>
          </a:p>
          <a:p>
            <a:pPr>
              <a:buFontTx/>
              <a:buChar char="•"/>
            </a:pPr>
            <a:r>
              <a:rPr lang="de-DE" altLang="de-DE">
                <a:solidFill>
                  <a:srgbClr val="0000FF"/>
                </a:solidFill>
                <a:latin typeface="Verdana" panose="020B0604030504040204" pitchFamily="34" charset="0"/>
              </a:rPr>
              <a:t>  die mitten im Leben stehen u. unsere Gemeinschaft mitgestalten wollen</a:t>
            </a:r>
            <a:endParaRPr lang="de-DE" altLang="de-DE">
              <a:latin typeface="Verdana" panose="020B0604030504040204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188913"/>
            <a:ext cx="8229600" cy="1143000"/>
          </a:xfrm>
        </p:spPr>
        <p:txBody>
          <a:bodyPr/>
          <a:lstStyle/>
          <a:p>
            <a:r>
              <a:rPr lang="de-DE" altLang="de-DE" sz="2600" b="1">
                <a:solidFill>
                  <a:srgbClr val="0000FF"/>
                </a:solidFill>
              </a:rPr>
              <a:t>Wer sind wir?</a:t>
            </a:r>
            <a:br>
              <a:rPr lang="de-DE" altLang="de-DE" sz="2600" b="1">
                <a:solidFill>
                  <a:srgbClr val="0000FF"/>
                </a:solidFill>
              </a:rPr>
            </a:br>
            <a:r>
              <a:rPr lang="de-DE" altLang="de-DE" sz="2200" b="1">
                <a:solidFill>
                  <a:srgbClr val="0000FF"/>
                </a:solidFill>
              </a:rPr>
              <a:t>1.  Das Kolpingwerk</a:t>
            </a:r>
            <a:br>
              <a:rPr lang="de-DE" altLang="de-DE" sz="2200" b="1"/>
            </a:br>
            <a:r>
              <a:rPr lang="de-DE" altLang="de-DE" sz="1600">
                <a:solidFill>
                  <a:srgbClr val="0000FF"/>
                </a:solidFill>
              </a:rPr>
              <a:t>(nach Karl Schiewerling MdB: Die Zukunft des Verbandes)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628775"/>
            <a:ext cx="8229600" cy="3484563"/>
          </a:xfrm>
        </p:spPr>
        <p:txBody>
          <a:bodyPr/>
          <a:lstStyle/>
          <a:p>
            <a:pPr>
              <a:buFontTx/>
              <a:buNone/>
            </a:pPr>
            <a:r>
              <a:rPr lang="de-DE" altLang="de-DE"/>
              <a:t> </a:t>
            </a:r>
          </a:p>
        </p:txBody>
      </p:sp>
      <p:sp>
        <p:nvSpPr>
          <p:cNvPr id="7172" name="Rectangle 4"/>
          <p:cNvSpPr>
            <a:spLocks noChangeArrowheads="1"/>
          </p:cNvSpPr>
          <p:nvPr/>
        </p:nvSpPr>
        <p:spPr bwMode="auto">
          <a:xfrm>
            <a:off x="0" y="5661025"/>
            <a:ext cx="9144000" cy="1196975"/>
          </a:xfrm>
          <a:prstGeom prst="rect">
            <a:avLst/>
          </a:prstGeom>
          <a:gradFill rotWithShape="1">
            <a:gsLst>
              <a:gs pos="0">
                <a:srgbClr val="FF6600"/>
              </a:gs>
              <a:gs pos="100000">
                <a:srgbClr val="FFFFCC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7173" name="Text Box 5"/>
          <p:cNvSpPr txBox="1">
            <a:spLocks noChangeArrowheads="1"/>
          </p:cNvSpPr>
          <p:nvPr/>
        </p:nvSpPr>
        <p:spPr bwMode="auto">
          <a:xfrm>
            <a:off x="107950" y="1484313"/>
            <a:ext cx="8785225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de-DE" altLang="de-DE" sz="2200" b="1"/>
              <a:t>Adolph Kolping (1813-1865) hat mit scharfem Blick </a:t>
            </a:r>
          </a:p>
          <a:p>
            <a:pPr algn="ctr"/>
            <a:r>
              <a:rPr lang="de-DE" altLang="de-DE" sz="2200" b="1"/>
              <a:t>die Zeichen seiner Zeit erkannt:</a:t>
            </a:r>
            <a:r>
              <a:rPr lang="de-DE" altLang="de-DE" sz="2200"/>
              <a:t> </a:t>
            </a:r>
          </a:p>
        </p:txBody>
      </p:sp>
      <p:sp>
        <p:nvSpPr>
          <p:cNvPr id="7174" name="Text Box 6"/>
          <p:cNvSpPr txBox="1">
            <a:spLocks noChangeArrowheads="1"/>
          </p:cNvSpPr>
          <p:nvPr/>
        </p:nvSpPr>
        <p:spPr bwMode="auto">
          <a:xfrm>
            <a:off x="1116013" y="2420938"/>
            <a:ext cx="7561262" cy="2014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de-DE" altLang="de-DE"/>
              <a:t>Beziehungen lösten sich auf; er gab Menschen Heimat</a:t>
            </a:r>
          </a:p>
          <a:p>
            <a:r>
              <a:rPr lang="de-DE" altLang="de-DE"/>
              <a:t>Er wollte jungen Männern helfen, in den Wirren der Zeit für sich einen</a:t>
            </a:r>
            <a:br>
              <a:rPr lang="de-DE" altLang="de-DE"/>
            </a:br>
            <a:r>
              <a:rPr lang="de-DE" altLang="de-DE"/>
              <a:t>Weg zu finden</a:t>
            </a:r>
          </a:p>
          <a:p>
            <a:r>
              <a:rPr lang="de-DE" altLang="de-DE"/>
              <a:t>Er wollte junge Männer durch Bildung und Gemeinschaft, durch religiöse</a:t>
            </a:r>
            <a:br>
              <a:rPr lang="de-DE" altLang="de-DE"/>
            </a:br>
            <a:r>
              <a:rPr lang="de-DE" altLang="de-DE"/>
              <a:t>Erziehung stärken, damit sie ihr Schicksal selbst in die Hand nehmen</a:t>
            </a:r>
            <a:br>
              <a:rPr lang="de-DE" altLang="de-DE"/>
            </a:br>
            <a:r>
              <a:rPr lang="de-DE" altLang="de-DE"/>
              <a:t>können</a:t>
            </a:r>
          </a:p>
          <a:p>
            <a:r>
              <a:rPr lang="de-DE" altLang="de-DE"/>
              <a:t>Adolph Kolping formulierte seine Bildungsziele im „Tüchtigkeitsviereck“</a:t>
            </a:r>
          </a:p>
        </p:txBody>
      </p:sp>
      <p:sp>
        <p:nvSpPr>
          <p:cNvPr id="7175" name="Oval 7"/>
          <p:cNvSpPr>
            <a:spLocks noChangeArrowheads="1"/>
          </p:cNvSpPr>
          <p:nvPr/>
        </p:nvSpPr>
        <p:spPr bwMode="auto">
          <a:xfrm>
            <a:off x="755650" y="2492375"/>
            <a:ext cx="144463" cy="144463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7176" name="Oval 8"/>
          <p:cNvSpPr>
            <a:spLocks noChangeArrowheads="1"/>
          </p:cNvSpPr>
          <p:nvPr/>
        </p:nvSpPr>
        <p:spPr bwMode="auto">
          <a:xfrm>
            <a:off x="755650" y="2781300"/>
            <a:ext cx="144463" cy="144463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7177" name="Oval 9"/>
          <p:cNvSpPr>
            <a:spLocks noChangeArrowheads="1"/>
          </p:cNvSpPr>
          <p:nvPr/>
        </p:nvSpPr>
        <p:spPr bwMode="auto">
          <a:xfrm>
            <a:off x="755650" y="3357563"/>
            <a:ext cx="144463" cy="144462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7178" name="Oval 10"/>
          <p:cNvSpPr>
            <a:spLocks noChangeArrowheads="1"/>
          </p:cNvSpPr>
          <p:nvPr/>
        </p:nvSpPr>
        <p:spPr bwMode="auto">
          <a:xfrm>
            <a:off x="755650" y="4149725"/>
            <a:ext cx="144463" cy="144463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7179" name="Text Box 11"/>
          <p:cNvSpPr txBox="1">
            <a:spLocks noChangeArrowheads="1"/>
          </p:cNvSpPr>
          <p:nvPr/>
        </p:nvSpPr>
        <p:spPr bwMode="auto">
          <a:xfrm>
            <a:off x="1042988" y="4437063"/>
            <a:ext cx="5113337" cy="1190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lvl="4"/>
            <a:r>
              <a:rPr lang="de-DE" altLang="de-DE"/>
              <a:t>tüchtiger Bürger</a:t>
            </a:r>
          </a:p>
          <a:p>
            <a:pPr lvl="4"/>
            <a:r>
              <a:rPr lang="de-DE" altLang="de-DE"/>
              <a:t>tüchtiger Handwerker</a:t>
            </a:r>
          </a:p>
          <a:p>
            <a:pPr lvl="4"/>
            <a:r>
              <a:rPr lang="de-DE" altLang="de-DE"/>
              <a:t>tüchtiger Familienvater</a:t>
            </a:r>
          </a:p>
          <a:p>
            <a:pPr lvl="4"/>
            <a:r>
              <a:rPr lang="de-DE" altLang="de-DE"/>
              <a:t>tüchtiger Christ</a:t>
            </a:r>
          </a:p>
        </p:txBody>
      </p:sp>
      <p:sp>
        <p:nvSpPr>
          <p:cNvPr id="7181" name="Rectangle 13"/>
          <p:cNvSpPr>
            <a:spLocks noChangeArrowheads="1"/>
          </p:cNvSpPr>
          <p:nvPr/>
        </p:nvSpPr>
        <p:spPr bwMode="auto">
          <a:xfrm>
            <a:off x="2484438" y="4581525"/>
            <a:ext cx="73025" cy="71438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7182" name="Rectangle 14"/>
          <p:cNvSpPr>
            <a:spLocks noChangeArrowheads="1"/>
          </p:cNvSpPr>
          <p:nvPr/>
        </p:nvSpPr>
        <p:spPr bwMode="auto">
          <a:xfrm>
            <a:off x="2484438" y="4868863"/>
            <a:ext cx="73025" cy="71437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7183" name="Rectangle 15"/>
          <p:cNvSpPr>
            <a:spLocks noChangeArrowheads="1"/>
          </p:cNvSpPr>
          <p:nvPr/>
        </p:nvSpPr>
        <p:spPr bwMode="auto">
          <a:xfrm>
            <a:off x="2484438" y="5157788"/>
            <a:ext cx="73025" cy="71437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7184" name="Rectangle 16"/>
          <p:cNvSpPr>
            <a:spLocks noChangeArrowheads="1"/>
          </p:cNvSpPr>
          <p:nvPr/>
        </p:nvSpPr>
        <p:spPr bwMode="auto">
          <a:xfrm>
            <a:off x="2484438" y="5445125"/>
            <a:ext cx="73025" cy="71438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/>
          </a:p>
        </p:txBody>
      </p:sp>
      <p:pic>
        <p:nvPicPr>
          <p:cNvPr id="7188" name="Picture 20" descr="Die Grafik &quot;http://www.kolping.de/module/layout_upload/kolpingwbm_rgb.jpg&quot; kann nicht angezeigt werden, weil sie Fehler enthält.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2500" y="6381750"/>
            <a:ext cx="2087563" cy="309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3366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89" name="Text Box 21"/>
          <p:cNvSpPr txBox="1">
            <a:spLocks noChangeArrowheads="1"/>
          </p:cNvSpPr>
          <p:nvPr/>
        </p:nvSpPr>
        <p:spPr bwMode="auto">
          <a:xfrm>
            <a:off x="215900" y="5805488"/>
            <a:ext cx="8748713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de-DE" altLang="de-DE" b="1">
                <a:solidFill>
                  <a:srgbClr val="FFFF00"/>
                </a:solidFill>
                <a:latin typeface="Verdana" panose="020B0604030504040204" pitchFamily="34" charset="0"/>
              </a:rPr>
              <a:t>Wer sind wir ?  -   Was tun wir ?  -   Wie geht es weiter ?</a:t>
            </a:r>
          </a:p>
        </p:txBody>
      </p:sp>
      <p:sp>
        <p:nvSpPr>
          <p:cNvPr id="7190" name="Text Box 22"/>
          <p:cNvSpPr txBox="1">
            <a:spLocks noChangeArrowheads="1"/>
          </p:cNvSpPr>
          <p:nvPr/>
        </p:nvSpPr>
        <p:spPr bwMode="auto">
          <a:xfrm>
            <a:off x="898525" y="6369050"/>
            <a:ext cx="1584325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de-DE" altLang="de-DE" sz="1000"/>
              <a:t>Autor: Rainer Michels</a:t>
            </a:r>
          </a:p>
        </p:txBody>
      </p:sp>
      <p:sp>
        <p:nvSpPr>
          <p:cNvPr id="7191" name="Text Box 23"/>
          <p:cNvSpPr txBox="1">
            <a:spLocks noChangeArrowheads="1"/>
          </p:cNvSpPr>
          <p:nvPr/>
        </p:nvSpPr>
        <p:spPr bwMode="auto">
          <a:xfrm>
            <a:off x="6656388" y="6369050"/>
            <a:ext cx="1800225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de-DE" altLang="de-DE" sz="1000"/>
              <a:t>Design: Willi Winnekens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8" name="Rectangle 4"/>
          <p:cNvSpPr>
            <a:spLocks noChangeArrowheads="1"/>
          </p:cNvSpPr>
          <p:nvPr/>
        </p:nvSpPr>
        <p:spPr bwMode="auto">
          <a:xfrm>
            <a:off x="0" y="5661025"/>
            <a:ext cx="9144000" cy="1196975"/>
          </a:xfrm>
          <a:prstGeom prst="rect">
            <a:avLst/>
          </a:prstGeom>
          <a:gradFill rotWithShape="1">
            <a:gsLst>
              <a:gs pos="0">
                <a:srgbClr val="FF6600"/>
              </a:gs>
              <a:gs pos="100000">
                <a:srgbClr val="FFFFCC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36869" name="Text Box 5"/>
          <p:cNvSpPr txBox="1">
            <a:spLocks noChangeArrowheads="1"/>
          </p:cNvSpPr>
          <p:nvPr/>
        </p:nvSpPr>
        <p:spPr bwMode="auto">
          <a:xfrm>
            <a:off x="1835150" y="1557338"/>
            <a:ext cx="6192838" cy="32940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de-DE" altLang="de-DE" sz="2400">
                <a:solidFill>
                  <a:srgbClr val="0000FF"/>
                </a:solidFill>
                <a:latin typeface="Verdana" panose="020B0604030504040204" pitchFamily="34" charset="0"/>
              </a:rPr>
              <a:t>Ein Schwerpunktthema</a:t>
            </a:r>
          </a:p>
          <a:p>
            <a:r>
              <a:rPr lang="de-DE" altLang="de-DE" sz="2400">
                <a:solidFill>
                  <a:srgbClr val="0000FF"/>
                </a:solidFill>
                <a:latin typeface="Verdana" panose="020B0604030504040204" pitchFamily="34" charset="0"/>
              </a:rPr>
              <a:t>für die Kolpingsfamilie Xanten...</a:t>
            </a:r>
          </a:p>
          <a:p>
            <a:endParaRPr lang="de-DE" altLang="de-DE">
              <a:latin typeface="Verdana" panose="020B0604030504040204" pitchFamily="34" charset="0"/>
            </a:endParaRPr>
          </a:p>
          <a:p>
            <a:endParaRPr lang="de-DE" altLang="de-DE">
              <a:latin typeface="Verdana" panose="020B0604030504040204" pitchFamily="34" charset="0"/>
            </a:endParaRPr>
          </a:p>
          <a:p>
            <a:pPr>
              <a:buFontTx/>
              <a:buChar char="•"/>
            </a:pPr>
            <a:r>
              <a:rPr lang="de-DE" altLang="de-DE">
                <a:latin typeface="Verdana" panose="020B0604030504040204" pitchFamily="34" charset="0"/>
              </a:rPr>
              <a:t>   Familienarbeit?</a:t>
            </a:r>
          </a:p>
          <a:p>
            <a:pPr>
              <a:buFontTx/>
              <a:buChar char="•"/>
            </a:pPr>
            <a:endParaRPr lang="de-DE" altLang="de-DE">
              <a:latin typeface="Verdana" panose="020B0604030504040204" pitchFamily="34" charset="0"/>
            </a:endParaRPr>
          </a:p>
          <a:p>
            <a:pPr>
              <a:buFontTx/>
              <a:buChar char="•"/>
            </a:pPr>
            <a:r>
              <a:rPr lang="de-DE" altLang="de-DE">
                <a:latin typeface="Verdana" panose="020B0604030504040204" pitchFamily="34" charset="0"/>
              </a:rPr>
              <a:t>   Jugendarbeit?</a:t>
            </a:r>
          </a:p>
          <a:p>
            <a:pPr>
              <a:buFontTx/>
              <a:buChar char="•"/>
            </a:pPr>
            <a:endParaRPr lang="de-DE" altLang="de-DE">
              <a:latin typeface="Verdana" panose="020B0604030504040204" pitchFamily="34" charset="0"/>
            </a:endParaRPr>
          </a:p>
          <a:p>
            <a:pPr>
              <a:buFontTx/>
              <a:buChar char="•"/>
            </a:pPr>
            <a:r>
              <a:rPr lang="de-DE" altLang="de-DE">
                <a:latin typeface="Verdana" panose="020B0604030504040204" pitchFamily="34" charset="0"/>
              </a:rPr>
              <a:t>   Ferienlager?</a:t>
            </a:r>
          </a:p>
          <a:p>
            <a:pPr>
              <a:buFontTx/>
              <a:buChar char="•"/>
            </a:pPr>
            <a:endParaRPr lang="de-DE" altLang="de-DE">
              <a:latin typeface="Verdana" panose="020B0604030504040204" pitchFamily="34" charset="0"/>
            </a:endParaRPr>
          </a:p>
          <a:p>
            <a:pPr>
              <a:buFontTx/>
              <a:buChar char="•"/>
            </a:pPr>
            <a:r>
              <a:rPr lang="de-DE" altLang="de-DE">
                <a:latin typeface="Verdana" panose="020B0604030504040204" pitchFamily="34" charset="0"/>
              </a:rPr>
              <a:t>   Gemeindearbeit in der neuen Seelsorgeeinheit?</a:t>
            </a:r>
          </a:p>
        </p:txBody>
      </p:sp>
      <p:pic>
        <p:nvPicPr>
          <p:cNvPr id="36870" name="Picture 6" descr="Die Grafik &quot;http://www.kolping.de/module/layout_upload/kolpingwbm_rgb.jpg&quot; kann nicht angezeigt werden, weil sie Fehler enthält.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2500" y="6381750"/>
            <a:ext cx="2087563" cy="309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3366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6871" name="Text Box 7"/>
          <p:cNvSpPr txBox="1">
            <a:spLocks noChangeArrowheads="1"/>
          </p:cNvSpPr>
          <p:nvPr/>
        </p:nvSpPr>
        <p:spPr bwMode="auto">
          <a:xfrm>
            <a:off x="215900" y="5805488"/>
            <a:ext cx="8748713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de-DE" altLang="de-DE" b="1">
                <a:solidFill>
                  <a:srgbClr val="FFFF00"/>
                </a:solidFill>
                <a:latin typeface="Verdana" panose="020B0604030504040204" pitchFamily="34" charset="0"/>
              </a:rPr>
              <a:t>Wer sind wir ?  -   Was tun wir ?  -   Wie geht es weiter ?</a:t>
            </a:r>
          </a:p>
        </p:txBody>
      </p:sp>
      <p:sp>
        <p:nvSpPr>
          <p:cNvPr id="36872" name="Text Box 8"/>
          <p:cNvSpPr txBox="1">
            <a:spLocks noChangeArrowheads="1"/>
          </p:cNvSpPr>
          <p:nvPr/>
        </p:nvSpPr>
        <p:spPr bwMode="auto">
          <a:xfrm>
            <a:off x="898525" y="6369050"/>
            <a:ext cx="1584325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de-DE" altLang="de-DE" sz="1000"/>
              <a:t>Autor: Rainer Michels</a:t>
            </a:r>
          </a:p>
        </p:txBody>
      </p:sp>
      <p:sp>
        <p:nvSpPr>
          <p:cNvPr id="36874" name="Text Box 10"/>
          <p:cNvSpPr txBox="1">
            <a:spLocks noChangeArrowheads="1"/>
          </p:cNvSpPr>
          <p:nvPr/>
        </p:nvSpPr>
        <p:spPr bwMode="auto">
          <a:xfrm>
            <a:off x="250825" y="476250"/>
            <a:ext cx="856932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de-DE" altLang="de-DE" sz="2000" b="1">
                <a:solidFill>
                  <a:srgbClr val="0000FF"/>
                </a:solidFill>
                <a:latin typeface="Verdana" panose="020B0604030504040204" pitchFamily="34" charset="0"/>
              </a:rPr>
              <a:t>Gesucht wird:</a:t>
            </a:r>
          </a:p>
        </p:txBody>
      </p:sp>
      <p:sp>
        <p:nvSpPr>
          <p:cNvPr id="36875" name="Text Box 11"/>
          <p:cNvSpPr txBox="1">
            <a:spLocks noChangeArrowheads="1"/>
          </p:cNvSpPr>
          <p:nvPr/>
        </p:nvSpPr>
        <p:spPr bwMode="auto">
          <a:xfrm>
            <a:off x="6656388" y="6369050"/>
            <a:ext cx="1800225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de-DE" altLang="de-DE" sz="1000"/>
              <a:t>Design: Willi Winnekens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ChangeArrowheads="1"/>
          </p:cNvSpPr>
          <p:nvPr/>
        </p:nvSpPr>
        <p:spPr bwMode="auto">
          <a:xfrm>
            <a:off x="0" y="5661025"/>
            <a:ext cx="9144000" cy="1196975"/>
          </a:xfrm>
          <a:prstGeom prst="rect">
            <a:avLst/>
          </a:prstGeom>
          <a:gradFill rotWithShape="1">
            <a:gsLst>
              <a:gs pos="0">
                <a:srgbClr val="FF6600"/>
              </a:gs>
              <a:gs pos="100000">
                <a:srgbClr val="FFFFCC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de-DE" altLang="de-DE"/>
          </a:p>
        </p:txBody>
      </p:sp>
      <p:pic>
        <p:nvPicPr>
          <p:cNvPr id="39939" name="Picture 3" descr="Die Grafik &quot;http://www.kolping.de/module/layout_upload/kolpingwbm_rgb.jpg&quot; kann nicht angezeigt werden, weil sie Fehler enthält.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2500" y="6381750"/>
            <a:ext cx="2087563" cy="309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3366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9940" name="Rectangle 4"/>
          <p:cNvSpPr>
            <a:spLocks noChangeArrowheads="1"/>
          </p:cNvSpPr>
          <p:nvPr/>
        </p:nvSpPr>
        <p:spPr bwMode="auto">
          <a:xfrm>
            <a:off x="990600" y="6400800"/>
            <a:ext cx="1393825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de-DE" altLang="de-DE" sz="1000"/>
              <a:t>Autor: Rainer Michels</a:t>
            </a:r>
          </a:p>
        </p:txBody>
      </p:sp>
      <p:sp>
        <p:nvSpPr>
          <p:cNvPr id="39942" name="Text Box 6"/>
          <p:cNvSpPr txBox="1">
            <a:spLocks noChangeArrowheads="1"/>
          </p:cNvSpPr>
          <p:nvPr/>
        </p:nvSpPr>
        <p:spPr bwMode="auto">
          <a:xfrm>
            <a:off x="0" y="685800"/>
            <a:ext cx="8763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endParaRPr lang="de-DE" altLang="de-DE"/>
          </a:p>
        </p:txBody>
      </p:sp>
      <p:sp>
        <p:nvSpPr>
          <p:cNvPr id="39943" name="Text Box 7"/>
          <p:cNvSpPr txBox="1">
            <a:spLocks noChangeArrowheads="1"/>
          </p:cNvSpPr>
          <p:nvPr/>
        </p:nvSpPr>
        <p:spPr bwMode="auto">
          <a:xfrm>
            <a:off x="381000" y="533400"/>
            <a:ext cx="8382000" cy="4921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8001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de-DE" altLang="de-DE" sz="2000" b="1">
                <a:solidFill>
                  <a:srgbClr val="0000FF"/>
                </a:solidFill>
                <a:latin typeface="Verdana" panose="020B0604030504040204" pitchFamily="34" charset="0"/>
              </a:rPr>
              <a:t>Es besteht also</a:t>
            </a:r>
          </a:p>
          <a:p>
            <a:pPr algn="ctr">
              <a:spcBef>
                <a:spcPct val="50000"/>
              </a:spcBef>
            </a:pPr>
            <a:r>
              <a:rPr lang="de-DE" altLang="de-DE" sz="2400" b="1">
                <a:solidFill>
                  <a:srgbClr val="0000FF"/>
                </a:solidFill>
                <a:latin typeface="Verdana" panose="020B0604030504040204" pitchFamily="34" charset="0"/>
              </a:rPr>
              <a:t>Diskussionsbedarf</a:t>
            </a:r>
          </a:p>
          <a:p>
            <a:pPr algn="ctr">
              <a:spcBef>
                <a:spcPct val="50000"/>
              </a:spcBef>
            </a:pPr>
            <a:r>
              <a:rPr lang="de-DE" altLang="de-DE" sz="2000" b="1">
                <a:solidFill>
                  <a:srgbClr val="0000FF"/>
                </a:solidFill>
                <a:latin typeface="Verdana" panose="020B0604030504040204" pitchFamily="34" charset="0"/>
              </a:rPr>
              <a:t>Deswegen wollen wir nach den Sommerferien eine</a:t>
            </a:r>
          </a:p>
          <a:p>
            <a:pPr algn="ctr">
              <a:spcBef>
                <a:spcPct val="50000"/>
              </a:spcBef>
            </a:pPr>
            <a:r>
              <a:rPr lang="de-DE" altLang="de-DE" sz="2000" b="1">
                <a:solidFill>
                  <a:srgbClr val="0000FF"/>
                </a:solidFill>
                <a:latin typeface="Verdana" panose="020B0604030504040204" pitchFamily="34" charset="0"/>
              </a:rPr>
              <a:t> </a:t>
            </a:r>
            <a:r>
              <a:rPr lang="de-DE" altLang="de-DE" sz="2400" b="1">
                <a:solidFill>
                  <a:srgbClr val="0000FF"/>
                </a:solidFill>
                <a:latin typeface="Verdana" panose="020B0604030504040204" pitchFamily="34" charset="0"/>
              </a:rPr>
              <a:t>außerordentliche Mitgliederversammlung</a:t>
            </a:r>
          </a:p>
          <a:p>
            <a:pPr algn="ctr">
              <a:spcBef>
                <a:spcPct val="50000"/>
              </a:spcBef>
            </a:pPr>
            <a:r>
              <a:rPr lang="de-DE" altLang="de-DE" sz="2000" b="1">
                <a:solidFill>
                  <a:srgbClr val="0000FF"/>
                </a:solidFill>
                <a:latin typeface="Verdana" panose="020B0604030504040204" pitchFamily="34" charset="0"/>
              </a:rPr>
              <a:t>einberufen, um</a:t>
            </a:r>
          </a:p>
          <a:p>
            <a:pPr algn="ctr">
              <a:spcBef>
                <a:spcPct val="50000"/>
              </a:spcBef>
            </a:pPr>
            <a:endParaRPr lang="de-DE" altLang="de-DE" sz="1000" b="1">
              <a:solidFill>
                <a:srgbClr val="0000FF"/>
              </a:solidFill>
              <a:latin typeface="Verdana" panose="020B0604030504040204" pitchFamily="34" charset="0"/>
            </a:endParaRPr>
          </a:p>
          <a:p>
            <a:pPr lvl="2">
              <a:spcBef>
                <a:spcPct val="50000"/>
              </a:spcBef>
              <a:buFontTx/>
              <a:buChar char="•"/>
            </a:pPr>
            <a:r>
              <a:rPr lang="de-DE" altLang="de-DE" sz="2000" b="1">
                <a:solidFill>
                  <a:srgbClr val="0000FF"/>
                </a:solidFill>
                <a:latin typeface="Verdana" panose="020B0604030504040204" pitchFamily="34" charset="0"/>
              </a:rPr>
              <a:t>   eure Meinung zu hören</a:t>
            </a:r>
          </a:p>
          <a:p>
            <a:pPr lvl="2">
              <a:spcBef>
                <a:spcPct val="50000"/>
              </a:spcBef>
              <a:buFontTx/>
              <a:buChar char="•"/>
            </a:pPr>
            <a:r>
              <a:rPr lang="de-DE" altLang="de-DE" sz="2000" b="1">
                <a:solidFill>
                  <a:srgbClr val="0000FF"/>
                </a:solidFill>
                <a:latin typeface="Verdana" panose="020B0604030504040204" pitchFamily="34" charset="0"/>
              </a:rPr>
              <a:t>   gemeinsam zu überlegen</a:t>
            </a:r>
          </a:p>
          <a:p>
            <a:pPr lvl="2">
              <a:spcBef>
                <a:spcPct val="50000"/>
              </a:spcBef>
              <a:buFontTx/>
              <a:buChar char="•"/>
            </a:pPr>
            <a:r>
              <a:rPr lang="de-DE" altLang="de-DE" sz="2000" b="1">
                <a:solidFill>
                  <a:srgbClr val="0000FF"/>
                </a:solidFill>
                <a:latin typeface="Verdana" panose="020B0604030504040204" pitchFamily="34" charset="0"/>
              </a:rPr>
              <a:t>   neue Ideen zu sammeln</a:t>
            </a:r>
          </a:p>
          <a:p>
            <a:pPr lvl="2">
              <a:spcBef>
                <a:spcPct val="50000"/>
              </a:spcBef>
              <a:buFontTx/>
              <a:buChar char="•"/>
            </a:pPr>
            <a:r>
              <a:rPr lang="de-DE" altLang="de-DE" sz="2000" b="1">
                <a:solidFill>
                  <a:srgbClr val="0000FF"/>
                </a:solidFill>
                <a:latin typeface="Verdana" panose="020B0604030504040204" pitchFamily="34" charset="0"/>
              </a:rPr>
              <a:t>   etwas Neues zu beschließen</a:t>
            </a:r>
          </a:p>
          <a:p>
            <a:pPr>
              <a:spcBef>
                <a:spcPct val="50000"/>
              </a:spcBef>
            </a:pPr>
            <a:endParaRPr lang="de-DE" altLang="de-DE" sz="2000" b="1">
              <a:solidFill>
                <a:srgbClr val="0000FF"/>
              </a:solidFill>
              <a:latin typeface="Verdana" panose="020B0604030504040204" pitchFamily="34" charset="0"/>
            </a:endParaRPr>
          </a:p>
        </p:txBody>
      </p:sp>
      <p:sp>
        <p:nvSpPr>
          <p:cNvPr id="39945" name="Text Box 9"/>
          <p:cNvSpPr txBox="1">
            <a:spLocks noChangeArrowheads="1"/>
          </p:cNvSpPr>
          <p:nvPr/>
        </p:nvSpPr>
        <p:spPr bwMode="auto">
          <a:xfrm>
            <a:off x="215900" y="5805488"/>
            <a:ext cx="8748713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de-DE" altLang="de-DE" b="1">
                <a:solidFill>
                  <a:srgbClr val="FFFF00"/>
                </a:solidFill>
                <a:latin typeface="Verdana" panose="020B0604030504040204" pitchFamily="34" charset="0"/>
              </a:rPr>
              <a:t>Wer sind wir ?  -   Was tun wir ?  -   Wie geht es weiter ?</a:t>
            </a:r>
          </a:p>
        </p:txBody>
      </p:sp>
      <p:sp>
        <p:nvSpPr>
          <p:cNvPr id="39946" name="Text Box 10"/>
          <p:cNvSpPr txBox="1">
            <a:spLocks noChangeArrowheads="1"/>
          </p:cNvSpPr>
          <p:nvPr/>
        </p:nvSpPr>
        <p:spPr bwMode="auto">
          <a:xfrm>
            <a:off x="6656388" y="6369050"/>
            <a:ext cx="1800225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de-DE" altLang="de-DE" sz="1000"/>
              <a:t>Design: Willi Winnekens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ChangeArrowheads="1"/>
          </p:cNvSpPr>
          <p:nvPr/>
        </p:nvSpPr>
        <p:spPr bwMode="auto">
          <a:xfrm>
            <a:off x="0" y="5661025"/>
            <a:ext cx="9144000" cy="1196975"/>
          </a:xfrm>
          <a:prstGeom prst="rect">
            <a:avLst/>
          </a:prstGeom>
          <a:gradFill rotWithShape="1">
            <a:gsLst>
              <a:gs pos="0">
                <a:srgbClr val="FF6600"/>
              </a:gs>
              <a:gs pos="100000">
                <a:srgbClr val="FFFFCC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spcBef>
                <a:spcPct val="50000"/>
              </a:spcBef>
            </a:pPr>
            <a:endParaRPr lang="de-DE" altLang="de-DE" b="1">
              <a:solidFill>
                <a:srgbClr val="FFFF00"/>
              </a:solidFill>
              <a:latin typeface="Verdana" panose="020B0604030504040204" pitchFamily="34" charset="0"/>
            </a:endParaRPr>
          </a:p>
          <a:p>
            <a:pPr algn="ctr"/>
            <a:endParaRPr lang="de-DE" altLang="de-DE"/>
          </a:p>
        </p:txBody>
      </p:sp>
      <p:pic>
        <p:nvPicPr>
          <p:cNvPr id="40963" name="Picture 3" descr="Die Grafik &quot;http://www.kolping.de/module/layout_upload/kolpingwbm_rgb.jpg&quot; kann nicht angezeigt werden, weil sie Fehler enthält.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2500" y="6381750"/>
            <a:ext cx="2087563" cy="309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3366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964" name="Rectangle 4"/>
          <p:cNvSpPr>
            <a:spLocks noChangeArrowheads="1"/>
          </p:cNvSpPr>
          <p:nvPr/>
        </p:nvSpPr>
        <p:spPr bwMode="auto">
          <a:xfrm>
            <a:off x="990600" y="6400800"/>
            <a:ext cx="1393825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de-DE" altLang="de-DE" sz="1000"/>
              <a:t>Autor: Rainer Michels</a:t>
            </a:r>
          </a:p>
        </p:txBody>
      </p:sp>
      <p:sp>
        <p:nvSpPr>
          <p:cNvPr id="40966" name="Text Box 6"/>
          <p:cNvSpPr txBox="1">
            <a:spLocks noChangeArrowheads="1"/>
          </p:cNvSpPr>
          <p:nvPr/>
        </p:nvSpPr>
        <p:spPr bwMode="auto">
          <a:xfrm>
            <a:off x="0" y="685800"/>
            <a:ext cx="8763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endParaRPr lang="de-DE" altLang="de-DE"/>
          </a:p>
        </p:txBody>
      </p:sp>
      <p:sp>
        <p:nvSpPr>
          <p:cNvPr id="40967" name="Text Box 7"/>
          <p:cNvSpPr txBox="1">
            <a:spLocks noChangeArrowheads="1"/>
          </p:cNvSpPr>
          <p:nvPr/>
        </p:nvSpPr>
        <p:spPr bwMode="auto">
          <a:xfrm>
            <a:off x="381000" y="533400"/>
            <a:ext cx="8382000" cy="5295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8001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endParaRPr lang="de-DE" altLang="de-DE" sz="2400" b="1">
              <a:solidFill>
                <a:srgbClr val="FF9900"/>
              </a:solidFill>
              <a:latin typeface="Verdana" panose="020B0604030504040204" pitchFamily="34" charset="0"/>
            </a:endParaRPr>
          </a:p>
          <a:p>
            <a:pPr algn="ctr">
              <a:spcBef>
                <a:spcPct val="50000"/>
              </a:spcBef>
            </a:pPr>
            <a:r>
              <a:rPr lang="de-DE" altLang="de-DE" sz="2400" b="1">
                <a:solidFill>
                  <a:srgbClr val="FF9900"/>
                </a:solidFill>
                <a:latin typeface="Verdana" panose="020B0604030504040204" pitchFamily="34" charset="0"/>
              </a:rPr>
              <a:t>Nur keine törichte Furcht vor der Zukunft </a:t>
            </a:r>
          </a:p>
          <a:p>
            <a:pPr algn="ctr">
              <a:spcBef>
                <a:spcPct val="50000"/>
              </a:spcBef>
            </a:pPr>
            <a:r>
              <a:rPr lang="de-DE" altLang="de-DE" sz="2400" b="1">
                <a:solidFill>
                  <a:srgbClr val="FF9900"/>
                </a:solidFill>
                <a:latin typeface="Verdana" panose="020B0604030504040204" pitchFamily="34" charset="0"/>
              </a:rPr>
              <a:t>und was sie bringen könnte!</a:t>
            </a:r>
          </a:p>
          <a:p>
            <a:pPr algn="ctr">
              <a:spcBef>
                <a:spcPct val="50000"/>
              </a:spcBef>
            </a:pPr>
            <a:r>
              <a:rPr lang="de-DE" altLang="de-DE" sz="2400" b="1">
                <a:solidFill>
                  <a:srgbClr val="FF9900"/>
                </a:solidFill>
                <a:latin typeface="Verdana" panose="020B0604030504040204" pitchFamily="34" charset="0"/>
              </a:rPr>
              <a:t>Der Himmel fällt sicherlich nicht ein</a:t>
            </a:r>
          </a:p>
          <a:p>
            <a:pPr algn="ctr">
              <a:spcBef>
                <a:spcPct val="50000"/>
              </a:spcBef>
            </a:pPr>
            <a:r>
              <a:rPr lang="de-DE" altLang="de-DE" sz="2400" b="1">
                <a:solidFill>
                  <a:srgbClr val="FF9900"/>
                </a:solidFill>
                <a:latin typeface="Verdana" panose="020B0604030504040204" pitchFamily="34" charset="0"/>
              </a:rPr>
              <a:t>Und Gott regiert nach wie vor die Welt.</a:t>
            </a:r>
          </a:p>
          <a:p>
            <a:pPr algn="ctr">
              <a:spcBef>
                <a:spcPct val="50000"/>
              </a:spcBef>
            </a:pPr>
            <a:r>
              <a:rPr lang="de-DE" altLang="de-DE" sz="2400" b="1">
                <a:solidFill>
                  <a:srgbClr val="FF9900"/>
                </a:solidFill>
                <a:latin typeface="Verdana" panose="020B0604030504040204" pitchFamily="34" charset="0"/>
              </a:rPr>
              <a:t>wer IHM frohgemut entgegen geht,</a:t>
            </a:r>
          </a:p>
          <a:p>
            <a:pPr algn="ctr">
              <a:spcBef>
                <a:spcPct val="50000"/>
              </a:spcBef>
            </a:pPr>
            <a:r>
              <a:rPr lang="de-DE" altLang="de-DE" sz="2400" b="1">
                <a:solidFill>
                  <a:srgbClr val="FF9900"/>
                </a:solidFill>
                <a:latin typeface="Verdana" panose="020B0604030504040204" pitchFamily="34" charset="0"/>
              </a:rPr>
              <a:t>der ist wohl geborgen.</a:t>
            </a:r>
          </a:p>
          <a:p>
            <a:pPr algn="ctr">
              <a:spcBef>
                <a:spcPct val="50000"/>
              </a:spcBef>
            </a:pPr>
            <a:endParaRPr lang="de-DE" altLang="de-DE" sz="2400" b="1">
              <a:solidFill>
                <a:srgbClr val="FF9900"/>
              </a:solidFill>
              <a:latin typeface="Verdana" panose="020B0604030504040204" pitchFamily="34" charset="0"/>
            </a:endParaRPr>
          </a:p>
          <a:p>
            <a:pPr algn="r">
              <a:spcBef>
                <a:spcPct val="50000"/>
              </a:spcBef>
            </a:pPr>
            <a:r>
              <a:rPr lang="de-DE" altLang="de-DE" sz="2000">
                <a:solidFill>
                  <a:srgbClr val="FF9900"/>
                </a:solidFill>
                <a:latin typeface="Verdana" panose="020B0604030504040204" pitchFamily="34" charset="0"/>
              </a:rPr>
              <a:t>Adolph Kolping (1813 – 1865)</a:t>
            </a:r>
          </a:p>
          <a:p>
            <a:pPr algn="ctr">
              <a:spcBef>
                <a:spcPct val="50000"/>
              </a:spcBef>
            </a:pPr>
            <a:endParaRPr lang="de-DE" altLang="de-DE" sz="2400" b="1">
              <a:solidFill>
                <a:srgbClr val="FF9900"/>
              </a:solidFill>
              <a:latin typeface="Verdana" panose="020B0604030504040204" pitchFamily="34" charset="0"/>
            </a:endParaRPr>
          </a:p>
        </p:txBody>
      </p:sp>
      <p:sp>
        <p:nvSpPr>
          <p:cNvPr id="40968" name="Text Box 8"/>
          <p:cNvSpPr txBox="1">
            <a:spLocks noChangeArrowheads="1"/>
          </p:cNvSpPr>
          <p:nvPr/>
        </p:nvSpPr>
        <p:spPr bwMode="auto">
          <a:xfrm>
            <a:off x="215900" y="5805488"/>
            <a:ext cx="8748713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de-DE" altLang="de-DE" b="1">
                <a:solidFill>
                  <a:srgbClr val="FFFF00"/>
                </a:solidFill>
                <a:latin typeface="Verdana" panose="020B0604030504040204" pitchFamily="34" charset="0"/>
              </a:rPr>
              <a:t>Wer sind wir ?  -   Was tun wir ?  -   Wie geht es weiter ?</a:t>
            </a:r>
          </a:p>
        </p:txBody>
      </p:sp>
      <p:sp>
        <p:nvSpPr>
          <p:cNvPr id="40969" name="Text Box 9"/>
          <p:cNvSpPr txBox="1">
            <a:spLocks noChangeArrowheads="1"/>
          </p:cNvSpPr>
          <p:nvPr/>
        </p:nvSpPr>
        <p:spPr bwMode="auto">
          <a:xfrm>
            <a:off x="6656388" y="6369050"/>
            <a:ext cx="1800225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de-DE" altLang="de-DE" sz="1000"/>
              <a:t>Design: Willi Winnekens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850900"/>
          </a:xfrm>
        </p:spPr>
        <p:txBody>
          <a:bodyPr/>
          <a:lstStyle/>
          <a:p>
            <a:r>
              <a:rPr lang="de-DE" altLang="de-DE" sz="1800" b="1">
                <a:latin typeface="Verdana" panose="020B0604030504040204" pitchFamily="34" charset="0"/>
              </a:rPr>
              <a:t>klares Ziel - klare Zielgruppe</a:t>
            </a:r>
            <a:br>
              <a:rPr lang="de-DE" altLang="de-DE" sz="1800" b="1">
                <a:latin typeface="Verdana" panose="020B0604030504040204" pitchFamily="34" charset="0"/>
              </a:rPr>
            </a:br>
            <a:r>
              <a:rPr lang="de-DE" altLang="de-DE" sz="1800" b="1">
                <a:latin typeface="Verdana" panose="020B0604030504040204" pitchFamily="34" charset="0"/>
              </a:rPr>
              <a:t>Durch Kolping entstand der erste große Sozialverband.</a:t>
            </a:r>
            <a:r>
              <a:rPr lang="de-DE" altLang="de-DE" sz="4000"/>
              <a:t> </a:t>
            </a:r>
          </a:p>
        </p:txBody>
      </p:sp>
      <p:sp>
        <p:nvSpPr>
          <p:cNvPr id="8196" name="Rectangle 4"/>
          <p:cNvSpPr>
            <a:spLocks noChangeArrowheads="1"/>
          </p:cNvSpPr>
          <p:nvPr/>
        </p:nvSpPr>
        <p:spPr bwMode="auto">
          <a:xfrm>
            <a:off x="0" y="5661025"/>
            <a:ext cx="9144000" cy="1196975"/>
          </a:xfrm>
          <a:prstGeom prst="rect">
            <a:avLst/>
          </a:prstGeom>
          <a:gradFill rotWithShape="1">
            <a:gsLst>
              <a:gs pos="0">
                <a:srgbClr val="FF6600"/>
              </a:gs>
              <a:gs pos="100000">
                <a:srgbClr val="FFFFCC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8197" name="Text Box 5"/>
          <p:cNvSpPr txBox="1">
            <a:spLocks noChangeArrowheads="1"/>
          </p:cNvSpPr>
          <p:nvPr/>
        </p:nvSpPr>
        <p:spPr bwMode="auto">
          <a:xfrm>
            <a:off x="1258888" y="1196975"/>
            <a:ext cx="6553200" cy="915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de-DE" altLang="de-DE">
                <a:latin typeface="Verdana" panose="020B0604030504040204" pitchFamily="34" charset="0"/>
              </a:rPr>
              <a:t>Ihm folgten später noch mehr Verbände. </a:t>
            </a:r>
          </a:p>
          <a:p>
            <a:r>
              <a:rPr lang="de-DE" altLang="de-DE">
                <a:latin typeface="Verdana" panose="020B0604030504040204" pitchFamily="34" charset="0"/>
              </a:rPr>
              <a:t>Katholische Verbände gestalteten Gesellschaft mit und waren:</a:t>
            </a:r>
          </a:p>
        </p:txBody>
      </p:sp>
      <p:sp>
        <p:nvSpPr>
          <p:cNvPr id="8198" name="Text Box 6"/>
          <p:cNvSpPr txBox="1">
            <a:spLocks noChangeArrowheads="1"/>
          </p:cNvSpPr>
          <p:nvPr/>
        </p:nvSpPr>
        <p:spPr bwMode="auto">
          <a:xfrm>
            <a:off x="1258888" y="2349500"/>
            <a:ext cx="7634287" cy="305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de-DE" altLang="de-DE"/>
              <a:t>   </a:t>
            </a:r>
            <a:r>
              <a:rPr lang="de-DE" altLang="de-DE">
                <a:latin typeface="Verdana" panose="020B0604030504040204" pitchFamily="34" charset="0"/>
              </a:rPr>
              <a:t>Teil der Freiheitsbewegung</a:t>
            </a:r>
            <a:br>
              <a:rPr lang="de-DE" altLang="de-DE">
                <a:latin typeface="Verdana" panose="020B0604030504040204" pitchFamily="34" charset="0"/>
              </a:rPr>
            </a:br>
            <a:endParaRPr lang="de-DE" altLang="de-DE" sz="1000">
              <a:latin typeface="Verdana" panose="020B0604030504040204" pitchFamily="34" charset="0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de-DE" altLang="de-DE">
                <a:latin typeface="Verdana" panose="020B0604030504040204" pitchFamily="34" charset="0"/>
              </a:rPr>
              <a:t>   prägend für die kulturelle Identität der Katholikinnen  und</a:t>
            </a:r>
          </a:p>
          <a:p>
            <a:pPr>
              <a:buFont typeface="Wingdings" panose="05000000000000000000" pitchFamily="2" charset="2"/>
              <a:buNone/>
            </a:pPr>
            <a:r>
              <a:rPr lang="de-DE" altLang="de-DE">
                <a:latin typeface="Verdana" panose="020B0604030504040204" pitchFamily="34" charset="0"/>
              </a:rPr>
              <a:t>    Katholiken in der Gesellschaft</a:t>
            </a:r>
            <a:br>
              <a:rPr lang="de-DE" altLang="de-DE">
                <a:latin typeface="Verdana" panose="020B0604030504040204" pitchFamily="34" charset="0"/>
              </a:rPr>
            </a:br>
            <a:endParaRPr lang="de-DE" altLang="de-DE" sz="1000">
              <a:latin typeface="Verdana" panose="020B0604030504040204" pitchFamily="34" charset="0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de-DE" altLang="de-DE">
                <a:latin typeface="Verdana" panose="020B0604030504040204" pitchFamily="34" charset="0"/>
              </a:rPr>
              <a:t>   Ort der Freiheit der Christen in der modernen Gesellschaft –</a:t>
            </a:r>
            <a:br>
              <a:rPr lang="de-DE" altLang="de-DE">
                <a:latin typeface="Verdana" panose="020B0604030504040204" pitchFamily="34" charset="0"/>
              </a:rPr>
            </a:br>
            <a:r>
              <a:rPr lang="de-DE" altLang="de-DE">
                <a:latin typeface="Verdana" panose="020B0604030504040204" pitchFamily="34" charset="0"/>
              </a:rPr>
              <a:t>    einer Gesellschaft, die sich rasant veränderte</a:t>
            </a:r>
            <a:br>
              <a:rPr lang="de-DE" altLang="de-DE">
                <a:latin typeface="Verdana" panose="020B0604030504040204" pitchFamily="34" charset="0"/>
              </a:rPr>
            </a:br>
            <a:endParaRPr lang="de-DE" altLang="de-DE" sz="1000">
              <a:latin typeface="Verdana" panose="020B0604030504040204" pitchFamily="34" charset="0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de-DE" altLang="de-DE">
                <a:latin typeface="Verdana" panose="020B0604030504040204" pitchFamily="34" charset="0"/>
              </a:rPr>
              <a:t>   Ort der Sicherheit in Gemeinschaft</a:t>
            </a:r>
          </a:p>
          <a:p>
            <a:pPr>
              <a:buFont typeface="Wingdings" panose="05000000000000000000" pitchFamily="2" charset="2"/>
              <a:buChar char="§"/>
            </a:pPr>
            <a:endParaRPr lang="de-DE" altLang="de-DE" sz="1000">
              <a:latin typeface="Verdana" panose="020B0604030504040204" pitchFamily="34" charset="0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de-DE" altLang="de-DE">
                <a:latin typeface="Verdana" panose="020B0604030504040204" pitchFamily="34" charset="0"/>
              </a:rPr>
              <a:t>   Bildungsbewegungen</a:t>
            </a:r>
            <a:br>
              <a:rPr lang="de-DE" altLang="de-DE">
                <a:latin typeface="Verdana" panose="020B0604030504040204" pitchFamily="34" charset="0"/>
              </a:rPr>
            </a:br>
            <a:endParaRPr lang="de-DE" altLang="de-DE" sz="1000">
              <a:latin typeface="Verdana" panose="020B0604030504040204" pitchFamily="34" charset="0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de-DE" altLang="de-DE">
                <a:latin typeface="Verdana" panose="020B0604030504040204" pitchFamily="34" charset="0"/>
              </a:rPr>
              <a:t>   Sie waren kompetent und wurden gefragt</a:t>
            </a:r>
          </a:p>
        </p:txBody>
      </p:sp>
      <p:pic>
        <p:nvPicPr>
          <p:cNvPr id="8201" name="Picture 9" descr="Die Grafik &quot;http://www.kolping.de/module/layout_upload/kolpingwbm_rgb.jpg&quot; kann nicht angezeigt werden, weil sie Fehler enthält.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2500" y="6381750"/>
            <a:ext cx="2087563" cy="309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3366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202" name="Text Box 10"/>
          <p:cNvSpPr txBox="1">
            <a:spLocks noChangeArrowheads="1"/>
          </p:cNvSpPr>
          <p:nvPr/>
        </p:nvSpPr>
        <p:spPr bwMode="auto">
          <a:xfrm>
            <a:off x="215900" y="5805488"/>
            <a:ext cx="8748713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de-DE" altLang="de-DE" b="1">
                <a:solidFill>
                  <a:srgbClr val="FFFF00"/>
                </a:solidFill>
                <a:latin typeface="Verdana" panose="020B0604030504040204" pitchFamily="34" charset="0"/>
              </a:rPr>
              <a:t>Wer sind wir ?  -   Was tun wir ?  -   Wie geht es weiter ?</a:t>
            </a:r>
          </a:p>
        </p:txBody>
      </p:sp>
      <p:sp>
        <p:nvSpPr>
          <p:cNvPr id="8203" name="Text Box 11"/>
          <p:cNvSpPr txBox="1">
            <a:spLocks noChangeArrowheads="1"/>
          </p:cNvSpPr>
          <p:nvPr/>
        </p:nvSpPr>
        <p:spPr bwMode="auto">
          <a:xfrm>
            <a:off x="898525" y="6369050"/>
            <a:ext cx="1584325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de-DE" altLang="de-DE" sz="1000"/>
              <a:t>Autor: Rainer Michels</a:t>
            </a:r>
          </a:p>
        </p:txBody>
      </p:sp>
      <p:sp>
        <p:nvSpPr>
          <p:cNvPr id="8204" name="Text Box 12"/>
          <p:cNvSpPr txBox="1">
            <a:spLocks noChangeArrowheads="1"/>
          </p:cNvSpPr>
          <p:nvPr/>
        </p:nvSpPr>
        <p:spPr bwMode="auto">
          <a:xfrm>
            <a:off x="6656388" y="6369050"/>
            <a:ext cx="1800225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de-DE" altLang="de-DE" sz="1000"/>
              <a:t>Design: Willi Winnekens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0" name="Rectangle 4"/>
          <p:cNvSpPr>
            <a:spLocks noChangeArrowheads="1"/>
          </p:cNvSpPr>
          <p:nvPr/>
        </p:nvSpPr>
        <p:spPr bwMode="auto">
          <a:xfrm>
            <a:off x="0" y="5661025"/>
            <a:ext cx="9144000" cy="1196975"/>
          </a:xfrm>
          <a:prstGeom prst="rect">
            <a:avLst/>
          </a:prstGeom>
          <a:gradFill rotWithShape="1">
            <a:gsLst>
              <a:gs pos="0">
                <a:srgbClr val="FF6600"/>
              </a:gs>
              <a:gs pos="100000">
                <a:srgbClr val="FFFFCC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9222" name="Text Box 6"/>
          <p:cNvSpPr txBox="1">
            <a:spLocks noChangeArrowheads="1"/>
          </p:cNvSpPr>
          <p:nvPr/>
        </p:nvSpPr>
        <p:spPr bwMode="auto">
          <a:xfrm>
            <a:off x="611188" y="1196975"/>
            <a:ext cx="7848600" cy="915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>
                <a:latin typeface="Verdana" panose="020B0604030504040204" pitchFamily="34" charset="0"/>
              </a:rPr>
              <a:t>Die katholischen Verbände wirkten in der Gesellschaft durch ihre politische Speerspitze    </a:t>
            </a:r>
            <a:r>
              <a:rPr lang="de-DE" altLang="de-DE" b="1">
                <a:latin typeface="Verdana" panose="020B0604030504040204" pitchFamily="34" charset="0"/>
              </a:rPr>
              <a:t>"Die Zentrumspartei" </a:t>
            </a:r>
            <a:r>
              <a:rPr lang="de-DE" altLang="de-DE">
                <a:latin typeface="Verdana" panose="020B0604030504040204" pitchFamily="34" charset="0"/>
              </a:rPr>
              <a:t>   und durch die </a:t>
            </a:r>
            <a:r>
              <a:rPr lang="de-DE" altLang="de-DE" b="1">
                <a:latin typeface="Verdana" panose="020B0604030504040204" pitchFamily="34" charset="0"/>
              </a:rPr>
              <a:t>"Christlichen Gewerkschaften".</a:t>
            </a:r>
            <a:r>
              <a:rPr lang="de-DE" altLang="de-DE">
                <a:latin typeface="Verdana" panose="020B0604030504040204" pitchFamily="34" charset="0"/>
              </a:rPr>
              <a:t> </a:t>
            </a:r>
          </a:p>
        </p:txBody>
      </p:sp>
      <p:sp>
        <p:nvSpPr>
          <p:cNvPr id="9223" name="Text Box 7"/>
          <p:cNvSpPr txBox="1">
            <a:spLocks noChangeArrowheads="1"/>
          </p:cNvSpPr>
          <p:nvPr/>
        </p:nvSpPr>
        <p:spPr bwMode="auto">
          <a:xfrm>
            <a:off x="611188" y="2349500"/>
            <a:ext cx="8064500" cy="1190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de-DE" altLang="de-DE">
                <a:latin typeface="Verdana" panose="020B0604030504040204" pitchFamily="34" charset="0"/>
              </a:rPr>
              <a:t>Sie waren das politische Sprachrohr.</a:t>
            </a:r>
          </a:p>
          <a:p>
            <a:r>
              <a:rPr lang="de-DE" altLang="de-DE">
                <a:latin typeface="Verdana" panose="020B0604030504040204" pitchFamily="34" charset="0"/>
              </a:rPr>
              <a:t> </a:t>
            </a:r>
          </a:p>
          <a:p>
            <a:r>
              <a:rPr lang="de-DE" altLang="de-DE">
                <a:latin typeface="Verdana" panose="020B0604030504040204" pitchFamily="34" charset="0"/>
              </a:rPr>
              <a:t>Katholische Verbände prägten ihre Mitglieder und waren politische Lobbyisten.</a:t>
            </a:r>
          </a:p>
        </p:txBody>
      </p:sp>
      <p:sp>
        <p:nvSpPr>
          <p:cNvPr id="9224" name="Text Box 8"/>
          <p:cNvSpPr txBox="1">
            <a:spLocks noChangeArrowheads="1"/>
          </p:cNvSpPr>
          <p:nvPr/>
        </p:nvSpPr>
        <p:spPr bwMode="auto">
          <a:xfrm>
            <a:off x="1403350" y="3933825"/>
            <a:ext cx="6551613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de-DE" altLang="de-DE" b="1">
                <a:latin typeface="Verdana" panose="020B0604030504040204" pitchFamily="34" charset="0"/>
              </a:rPr>
              <a:t>Der Bedeutungsverlust  katholischer Verbände</a:t>
            </a:r>
          </a:p>
          <a:p>
            <a:pPr algn="ctr"/>
            <a:r>
              <a:rPr lang="de-DE" altLang="de-DE" b="1">
                <a:latin typeface="Verdana" panose="020B0604030504040204" pitchFamily="34" charset="0"/>
              </a:rPr>
              <a:t>entwickelte sich nach dem 2. Weltkrieg.</a:t>
            </a:r>
          </a:p>
        </p:txBody>
      </p:sp>
      <p:pic>
        <p:nvPicPr>
          <p:cNvPr id="9225" name="Picture 9" descr="Die Grafik &quot;http://www.kolping.de/module/layout_upload/kolpingwbm_rgb.jpg&quot; kann nicht angezeigt werden, weil sie Fehler enthält.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2500" y="6381750"/>
            <a:ext cx="2087563" cy="309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3366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26" name="Text Box 10"/>
          <p:cNvSpPr txBox="1">
            <a:spLocks noChangeArrowheads="1"/>
          </p:cNvSpPr>
          <p:nvPr/>
        </p:nvSpPr>
        <p:spPr bwMode="auto">
          <a:xfrm>
            <a:off x="215900" y="5805488"/>
            <a:ext cx="8748713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de-DE" altLang="de-DE" b="1">
                <a:solidFill>
                  <a:srgbClr val="FFFF00"/>
                </a:solidFill>
                <a:latin typeface="Verdana" panose="020B0604030504040204" pitchFamily="34" charset="0"/>
              </a:rPr>
              <a:t>Wer sind wir ?  -   Was tun wir ?  -   Wie geht es weiter ?</a:t>
            </a:r>
          </a:p>
        </p:txBody>
      </p:sp>
      <p:sp>
        <p:nvSpPr>
          <p:cNvPr id="9227" name="Text Box 11"/>
          <p:cNvSpPr txBox="1">
            <a:spLocks noChangeArrowheads="1"/>
          </p:cNvSpPr>
          <p:nvPr/>
        </p:nvSpPr>
        <p:spPr bwMode="auto">
          <a:xfrm>
            <a:off x="898525" y="6369050"/>
            <a:ext cx="1584325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de-DE" altLang="de-DE" sz="1000"/>
              <a:t>Autor: Rainer Michels</a:t>
            </a:r>
          </a:p>
        </p:txBody>
      </p:sp>
      <p:sp>
        <p:nvSpPr>
          <p:cNvPr id="9228" name="Text Box 12"/>
          <p:cNvSpPr txBox="1">
            <a:spLocks noChangeArrowheads="1"/>
          </p:cNvSpPr>
          <p:nvPr/>
        </p:nvSpPr>
        <p:spPr bwMode="auto">
          <a:xfrm>
            <a:off x="6656388" y="6369050"/>
            <a:ext cx="1800225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de-DE" altLang="de-DE" sz="1000"/>
              <a:t>Design: Willi Winnekens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4" name="Rectangle 4"/>
          <p:cNvSpPr>
            <a:spLocks noChangeArrowheads="1"/>
          </p:cNvSpPr>
          <p:nvPr/>
        </p:nvSpPr>
        <p:spPr bwMode="auto">
          <a:xfrm>
            <a:off x="0" y="5661025"/>
            <a:ext cx="9144000" cy="1196975"/>
          </a:xfrm>
          <a:prstGeom prst="rect">
            <a:avLst/>
          </a:prstGeom>
          <a:gradFill rotWithShape="1">
            <a:gsLst>
              <a:gs pos="0">
                <a:srgbClr val="FF6600"/>
              </a:gs>
              <a:gs pos="100000">
                <a:srgbClr val="FFFFCC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10245" name="Text Box 5"/>
          <p:cNvSpPr txBox="1">
            <a:spLocks noChangeArrowheads="1"/>
          </p:cNvSpPr>
          <p:nvPr/>
        </p:nvSpPr>
        <p:spPr bwMode="auto">
          <a:xfrm>
            <a:off x="611188" y="260350"/>
            <a:ext cx="712787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b="1">
                <a:latin typeface="Verdana" panose="020B0604030504040204" pitchFamily="34" charset="0"/>
              </a:rPr>
              <a:t>Im kirchlichen Bereich durch:</a:t>
            </a:r>
            <a:r>
              <a:rPr lang="de-DE" altLang="de-DE"/>
              <a:t> </a:t>
            </a:r>
          </a:p>
        </p:txBody>
      </p:sp>
      <p:sp>
        <p:nvSpPr>
          <p:cNvPr id="10246" name="Text Box 6"/>
          <p:cNvSpPr txBox="1">
            <a:spLocks noChangeArrowheads="1"/>
          </p:cNvSpPr>
          <p:nvPr/>
        </p:nvSpPr>
        <p:spPr bwMode="auto">
          <a:xfrm>
            <a:off x="611188" y="765175"/>
            <a:ext cx="7561262" cy="2563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de-DE" altLang="de-DE">
                <a:latin typeface="Verdana" panose="020B0604030504040204" pitchFamily="34" charset="0"/>
              </a:rPr>
              <a:t>•	die Einführung des diözesanen Steuersystems</a:t>
            </a:r>
          </a:p>
          <a:p>
            <a:endParaRPr lang="de-DE" altLang="de-DE">
              <a:latin typeface="Verdana" panose="020B0604030504040204" pitchFamily="34" charset="0"/>
            </a:endParaRPr>
          </a:p>
          <a:p>
            <a:r>
              <a:rPr lang="de-DE" altLang="de-DE">
                <a:latin typeface="Verdana" panose="020B0604030504040204" pitchFamily="34" charset="0"/>
              </a:rPr>
              <a:t>• 	Ausbau der Generalvikariate </a:t>
            </a:r>
          </a:p>
          <a:p>
            <a:endParaRPr lang="de-DE" altLang="de-DE">
              <a:latin typeface="Verdana" panose="020B0604030504040204" pitchFamily="34" charset="0"/>
            </a:endParaRPr>
          </a:p>
          <a:p>
            <a:r>
              <a:rPr lang="de-DE" altLang="de-DE">
                <a:latin typeface="Verdana" panose="020B0604030504040204" pitchFamily="34" charset="0"/>
              </a:rPr>
              <a:t>•	Übernahme von Aufgaben, die früher Verbände hatten</a:t>
            </a:r>
          </a:p>
          <a:p>
            <a:endParaRPr lang="de-DE" altLang="de-DE">
              <a:latin typeface="Verdana" panose="020B0604030504040204" pitchFamily="34" charset="0"/>
            </a:endParaRPr>
          </a:p>
          <a:p>
            <a:r>
              <a:rPr lang="de-DE" altLang="de-DE">
                <a:latin typeface="Verdana" panose="020B0604030504040204" pitchFamily="34" charset="0"/>
              </a:rPr>
              <a:t>•	gute Einbindung der Verbände und Förderung der 	Verbände ideell, personell und finanziell im Bistum 	Münster.</a:t>
            </a:r>
          </a:p>
        </p:txBody>
      </p:sp>
      <p:sp>
        <p:nvSpPr>
          <p:cNvPr id="10247" name="Text Box 7"/>
          <p:cNvSpPr txBox="1">
            <a:spLocks noChangeArrowheads="1"/>
          </p:cNvSpPr>
          <p:nvPr/>
        </p:nvSpPr>
        <p:spPr bwMode="auto">
          <a:xfrm>
            <a:off x="611188" y="3860800"/>
            <a:ext cx="7848600" cy="1190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>
                <a:latin typeface="Verdana" panose="020B0604030504040204" pitchFamily="34" charset="0"/>
              </a:rPr>
              <a:t>•	Nach dem 2. Vatikanum und der Würzburger Synode 	wurden die Pfarrgemeinderäte eingeführt (früher war das 	Gremium das Pfarrkomitee der katholischen Verbände, 	später Pfarrgemeinderat).</a:t>
            </a:r>
          </a:p>
        </p:txBody>
      </p:sp>
      <p:pic>
        <p:nvPicPr>
          <p:cNvPr id="10249" name="Picture 9" descr="Die Grafik &quot;http://www.kolping.de/module/layout_upload/kolpingwbm_rgb.jpg&quot; kann nicht angezeigt werden, weil sie Fehler enthält.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2500" y="6381750"/>
            <a:ext cx="2087563" cy="309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3366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50" name="Text Box 10"/>
          <p:cNvSpPr txBox="1">
            <a:spLocks noChangeArrowheads="1"/>
          </p:cNvSpPr>
          <p:nvPr/>
        </p:nvSpPr>
        <p:spPr bwMode="auto">
          <a:xfrm>
            <a:off x="215900" y="5805488"/>
            <a:ext cx="8748713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de-DE" altLang="de-DE" b="1">
                <a:solidFill>
                  <a:srgbClr val="FFFF00"/>
                </a:solidFill>
                <a:latin typeface="Verdana" panose="020B0604030504040204" pitchFamily="34" charset="0"/>
              </a:rPr>
              <a:t>Wer sind wir ?  -   Was tun wir ?  -   Wie geht es weiter ?</a:t>
            </a:r>
          </a:p>
        </p:txBody>
      </p:sp>
      <p:sp>
        <p:nvSpPr>
          <p:cNvPr id="10251" name="Text Box 11"/>
          <p:cNvSpPr txBox="1">
            <a:spLocks noChangeArrowheads="1"/>
          </p:cNvSpPr>
          <p:nvPr/>
        </p:nvSpPr>
        <p:spPr bwMode="auto">
          <a:xfrm>
            <a:off x="898525" y="6369050"/>
            <a:ext cx="1584325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de-DE" altLang="de-DE" sz="1000"/>
              <a:t>Autor: Rainer Michels</a:t>
            </a:r>
          </a:p>
        </p:txBody>
      </p:sp>
      <p:sp>
        <p:nvSpPr>
          <p:cNvPr id="10252" name="Text Box 12"/>
          <p:cNvSpPr txBox="1">
            <a:spLocks noChangeArrowheads="1"/>
          </p:cNvSpPr>
          <p:nvPr/>
        </p:nvSpPr>
        <p:spPr bwMode="auto">
          <a:xfrm>
            <a:off x="6656388" y="6369050"/>
            <a:ext cx="1800225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de-DE" altLang="de-DE" sz="1000"/>
              <a:t>Design: Willi Winnekens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Rectangle 4"/>
          <p:cNvSpPr>
            <a:spLocks noChangeArrowheads="1"/>
          </p:cNvSpPr>
          <p:nvPr/>
        </p:nvSpPr>
        <p:spPr bwMode="auto">
          <a:xfrm>
            <a:off x="0" y="5661025"/>
            <a:ext cx="9144000" cy="1196975"/>
          </a:xfrm>
          <a:prstGeom prst="rect">
            <a:avLst/>
          </a:prstGeom>
          <a:gradFill rotWithShape="1">
            <a:gsLst>
              <a:gs pos="0">
                <a:srgbClr val="FF6600"/>
              </a:gs>
              <a:gs pos="100000">
                <a:srgbClr val="FFFFCC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11269" name="Text Box 5"/>
          <p:cNvSpPr txBox="1">
            <a:spLocks noChangeArrowheads="1"/>
          </p:cNvSpPr>
          <p:nvPr/>
        </p:nvSpPr>
        <p:spPr bwMode="auto">
          <a:xfrm>
            <a:off x="323850" y="260350"/>
            <a:ext cx="4319588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b="1">
                <a:latin typeface="Verdana" panose="020B0604030504040204" pitchFamily="34" charset="0"/>
              </a:rPr>
              <a:t>Im Bildungsbereich durch:</a:t>
            </a:r>
            <a:r>
              <a:rPr lang="de-DE" altLang="de-DE"/>
              <a:t> </a:t>
            </a:r>
          </a:p>
        </p:txBody>
      </p:sp>
      <p:sp>
        <p:nvSpPr>
          <p:cNvPr id="11270" name="Text Box 6"/>
          <p:cNvSpPr txBox="1">
            <a:spLocks noChangeArrowheads="1"/>
          </p:cNvSpPr>
          <p:nvPr/>
        </p:nvSpPr>
        <p:spPr bwMode="auto">
          <a:xfrm>
            <a:off x="179388" y="692150"/>
            <a:ext cx="8640762" cy="12207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buFontTx/>
              <a:buChar char="•"/>
            </a:pPr>
            <a:r>
              <a:rPr lang="de-DE" altLang="de-DE">
                <a:latin typeface="Verdana" panose="020B0604030504040204" pitchFamily="34" charset="0"/>
              </a:rPr>
              <a:t>   Bildungseinrichtungen des Staates (Gewerbeschulen,</a:t>
            </a:r>
            <a:br>
              <a:rPr lang="de-DE" altLang="de-DE">
                <a:latin typeface="Verdana" panose="020B0604030504040204" pitchFamily="34" charset="0"/>
              </a:rPr>
            </a:br>
            <a:endParaRPr lang="de-DE" altLang="de-DE" sz="1000">
              <a:latin typeface="Verdana" panose="020B0604030504040204" pitchFamily="34" charset="0"/>
            </a:endParaRPr>
          </a:p>
          <a:p>
            <a:r>
              <a:rPr lang="de-DE" altLang="de-DE">
                <a:latin typeface="Verdana" panose="020B0604030504040204" pitchFamily="34" charset="0"/>
              </a:rPr>
              <a:t>    Berufsschulen, Berufsbildungsabschlüsse, allgemeine Weiterbildung),</a:t>
            </a:r>
          </a:p>
          <a:p>
            <a:endParaRPr lang="de-DE" altLang="de-DE" sz="1000">
              <a:latin typeface="Verdana" panose="020B0604030504040204" pitchFamily="34" charset="0"/>
            </a:endParaRPr>
          </a:p>
          <a:p>
            <a:r>
              <a:rPr lang="de-DE" altLang="de-DE">
                <a:latin typeface="Verdana" panose="020B0604030504040204" pitchFamily="34" charset="0"/>
              </a:rPr>
              <a:t>    waren früher Wirkungsbereich von katholischen Verbänden.</a:t>
            </a:r>
            <a:r>
              <a:rPr lang="de-DE" altLang="de-DE"/>
              <a:t> </a:t>
            </a:r>
          </a:p>
        </p:txBody>
      </p:sp>
      <p:sp>
        <p:nvSpPr>
          <p:cNvPr id="11271" name="Text Box 7"/>
          <p:cNvSpPr txBox="1">
            <a:spLocks noChangeArrowheads="1"/>
          </p:cNvSpPr>
          <p:nvPr/>
        </p:nvSpPr>
        <p:spPr bwMode="auto">
          <a:xfrm>
            <a:off x="250825" y="2492375"/>
            <a:ext cx="72009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b="1">
                <a:latin typeface="Verdana" panose="020B0604030504040204" pitchFamily="34" charset="0"/>
              </a:rPr>
              <a:t>In der Politik </a:t>
            </a:r>
          </a:p>
        </p:txBody>
      </p:sp>
      <p:sp>
        <p:nvSpPr>
          <p:cNvPr id="11272" name="Text Box 8"/>
          <p:cNvSpPr txBox="1">
            <a:spLocks noChangeArrowheads="1"/>
          </p:cNvSpPr>
          <p:nvPr/>
        </p:nvSpPr>
        <p:spPr bwMode="auto">
          <a:xfrm>
            <a:off x="179388" y="2997200"/>
            <a:ext cx="8785225" cy="2197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buFontTx/>
              <a:buChar char="•"/>
            </a:pPr>
            <a:r>
              <a:rPr lang="de-DE" altLang="de-DE">
                <a:latin typeface="Verdana" panose="020B0604030504040204" pitchFamily="34" charset="0"/>
              </a:rPr>
              <a:t>   Dominanz der CDU/CSU nach dem 2. Weltkrieg. Sie übernahmen für</a:t>
            </a:r>
          </a:p>
          <a:p>
            <a:r>
              <a:rPr lang="de-DE" altLang="de-DE">
                <a:latin typeface="Verdana" panose="020B0604030504040204" pitchFamily="34" charset="0"/>
              </a:rPr>
              <a:t>     die kath. Verbände die Rolle von „Zentrum“ als politische Spitze.</a:t>
            </a:r>
          </a:p>
          <a:p>
            <a:endParaRPr lang="de-DE" altLang="de-DE" sz="1000">
              <a:latin typeface="Verdana" panose="020B0604030504040204" pitchFamily="34" charset="0"/>
            </a:endParaRPr>
          </a:p>
          <a:p>
            <a:pPr>
              <a:buFontTx/>
              <a:buChar char="•"/>
            </a:pPr>
            <a:r>
              <a:rPr lang="de-DE" altLang="de-DE">
                <a:latin typeface="Verdana" panose="020B0604030504040204" pitchFamily="34" charset="0"/>
              </a:rPr>
              <a:t>   Viele Persönlichkeiten aus den kath. Verbänden wirkten im Parlament.</a:t>
            </a:r>
          </a:p>
          <a:p>
            <a:endParaRPr lang="de-DE" altLang="de-DE" sz="1000">
              <a:latin typeface="Verdana" panose="020B0604030504040204" pitchFamily="34" charset="0"/>
            </a:endParaRPr>
          </a:p>
          <a:p>
            <a:r>
              <a:rPr lang="de-DE" altLang="de-DE">
                <a:latin typeface="Verdana" panose="020B0604030504040204" pitchFamily="34" charset="0"/>
              </a:rPr>
              <a:t>•   Viele politische Positionen konnten durchgesetzt werden.</a:t>
            </a:r>
          </a:p>
          <a:p>
            <a:endParaRPr lang="de-DE" altLang="de-DE" sz="1000">
              <a:latin typeface="Verdana" panose="020B0604030504040204" pitchFamily="34" charset="0"/>
            </a:endParaRPr>
          </a:p>
          <a:p>
            <a:r>
              <a:rPr lang="de-DE" altLang="de-DE">
                <a:latin typeface="Verdana" panose="020B0604030504040204" pitchFamily="34" charset="0"/>
              </a:rPr>
              <a:t>•   Mit der Zeit formulierten Verbände keine eigenen Positionen	 mehr </a:t>
            </a:r>
          </a:p>
          <a:p>
            <a:r>
              <a:rPr lang="de-DE" altLang="de-DE">
                <a:latin typeface="Verdana" panose="020B0604030504040204" pitchFamily="34" charset="0"/>
              </a:rPr>
              <a:t>     oder sie wurden nicht übernommen</a:t>
            </a:r>
          </a:p>
        </p:txBody>
      </p:sp>
      <p:pic>
        <p:nvPicPr>
          <p:cNvPr id="11273" name="Picture 9" descr="Die Grafik &quot;http://www.kolping.de/module/layout_upload/kolpingwbm_rgb.jpg&quot; kann nicht angezeigt werden, weil sie Fehler enthält.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2500" y="6381750"/>
            <a:ext cx="2087563" cy="309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3366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274" name="Text Box 10"/>
          <p:cNvSpPr txBox="1">
            <a:spLocks noChangeArrowheads="1"/>
          </p:cNvSpPr>
          <p:nvPr/>
        </p:nvSpPr>
        <p:spPr bwMode="auto">
          <a:xfrm>
            <a:off x="215900" y="5805488"/>
            <a:ext cx="8748713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de-DE" altLang="de-DE" b="1">
                <a:solidFill>
                  <a:srgbClr val="FFFF00"/>
                </a:solidFill>
                <a:latin typeface="Verdana" panose="020B0604030504040204" pitchFamily="34" charset="0"/>
              </a:rPr>
              <a:t>Wer sind wir ?  -   Was tun wir ?  -   Wie geht es weiter ?</a:t>
            </a:r>
          </a:p>
        </p:txBody>
      </p:sp>
      <p:sp>
        <p:nvSpPr>
          <p:cNvPr id="11275" name="Text Box 11"/>
          <p:cNvSpPr txBox="1">
            <a:spLocks noChangeArrowheads="1"/>
          </p:cNvSpPr>
          <p:nvPr/>
        </p:nvSpPr>
        <p:spPr bwMode="auto">
          <a:xfrm>
            <a:off x="898525" y="6369050"/>
            <a:ext cx="1584325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de-DE" altLang="de-DE" sz="1000"/>
              <a:t>Autor: Rainer Michels</a:t>
            </a:r>
          </a:p>
        </p:txBody>
      </p:sp>
      <p:sp>
        <p:nvSpPr>
          <p:cNvPr id="11276" name="Text Box 12"/>
          <p:cNvSpPr txBox="1">
            <a:spLocks noChangeArrowheads="1"/>
          </p:cNvSpPr>
          <p:nvPr/>
        </p:nvSpPr>
        <p:spPr bwMode="auto">
          <a:xfrm>
            <a:off x="6656388" y="6369050"/>
            <a:ext cx="1800225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de-DE" altLang="de-DE" sz="1000"/>
              <a:t>Design: Willi Winnekens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2" name="Rectangle 4"/>
          <p:cNvSpPr>
            <a:spLocks noChangeArrowheads="1"/>
          </p:cNvSpPr>
          <p:nvPr/>
        </p:nvSpPr>
        <p:spPr bwMode="auto">
          <a:xfrm>
            <a:off x="0" y="5661025"/>
            <a:ext cx="9144000" cy="1196975"/>
          </a:xfrm>
          <a:prstGeom prst="rect">
            <a:avLst/>
          </a:prstGeom>
          <a:gradFill rotWithShape="1">
            <a:gsLst>
              <a:gs pos="0">
                <a:srgbClr val="FF6600"/>
              </a:gs>
              <a:gs pos="100000">
                <a:srgbClr val="FFFFCC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12294" name="Text Box 6"/>
          <p:cNvSpPr txBox="1">
            <a:spLocks noChangeArrowheads="1"/>
          </p:cNvSpPr>
          <p:nvPr/>
        </p:nvSpPr>
        <p:spPr bwMode="auto">
          <a:xfrm>
            <a:off x="250825" y="620713"/>
            <a:ext cx="8496300" cy="9763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de-DE" altLang="de-DE" sz="2600" b="1">
                <a:solidFill>
                  <a:srgbClr val="0000FF"/>
                </a:solidFill>
              </a:rPr>
              <a:t>Wer sind wir?</a:t>
            </a:r>
          </a:p>
          <a:p>
            <a:pPr algn="ctr"/>
            <a:endParaRPr lang="de-DE" altLang="de-DE" sz="1000" b="1">
              <a:solidFill>
                <a:srgbClr val="0000FF"/>
              </a:solidFill>
            </a:endParaRPr>
          </a:p>
          <a:p>
            <a:pPr algn="ctr"/>
            <a:r>
              <a:rPr lang="de-DE" altLang="de-DE" sz="2200" b="1">
                <a:solidFill>
                  <a:srgbClr val="0000FF"/>
                </a:solidFill>
              </a:rPr>
              <a:t>2.  Die Kolpingsfamilie Xanten</a:t>
            </a:r>
            <a:endParaRPr lang="de-DE" altLang="de-DE" sz="2200"/>
          </a:p>
        </p:txBody>
      </p:sp>
      <p:sp>
        <p:nvSpPr>
          <p:cNvPr id="12295" name="Text Box 7"/>
          <p:cNvSpPr txBox="1">
            <a:spLocks noChangeArrowheads="1"/>
          </p:cNvSpPr>
          <p:nvPr/>
        </p:nvSpPr>
        <p:spPr bwMode="auto">
          <a:xfrm>
            <a:off x="719138" y="1981200"/>
            <a:ext cx="7850187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b="1">
                <a:latin typeface="Verdana" panose="020B0604030504040204" pitchFamily="34" charset="0"/>
              </a:rPr>
              <a:t>Die Kolpingsfamilie Xanten in Zahlen:</a:t>
            </a:r>
            <a:r>
              <a:rPr lang="de-DE" altLang="de-DE"/>
              <a:t> </a:t>
            </a:r>
          </a:p>
        </p:txBody>
      </p:sp>
      <p:sp>
        <p:nvSpPr>
          <p:cNvPr id="12296" name="Text Box 8"/>
          <p:cNvSpPr txBox="1">
            <a:spLocks noChangeArrowheads="1"/>
          </p:cNvSpPr>
          <p:nvPr/>
        </p:nvSpPr>
        <p:spPr bwMode="auto">
          <a:xfrm>
            <a:off x="755650" y="2565400"/>
            <a:ext cx="4681538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b="1">
                <a:latin typeface="Verdana" panose="020B0604030504040204" pitchFamily="34" charset="0"/>
              </a:rPr>
              <a:t>1.   Mitglieder:</a:t>
            </a:r>
            <a:r>
              <a:rPr lang="de-DE" altLang="de-DE"/>
              <a:t> </a:t>
            </a:r>
          </a:p>
        </p:txBody>
      </p:sp>
      <p:sp>
        <p:nvSpPr>
          <p:cNvPr id="12297" name="Text Box 9"/>
          <p:cNvSpPr txBox="1">
            <a:spLocks noChangeArrowheads="1"/>
          </p:cNvSpPr>
          <p:nvPr/>
        </p:nvSpPr>
        <p:spPr bwMode="auto">
          <a:xfrm>
            <a:off x="900113" y="2971800"/>
            <a:ext cx="7993062" cy="2473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tabLst>
                <a:tab pos="10747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tabLst>
                <a:tab pos="10747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tabLst>
                <a:tab pos="10747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tabLst>
                <a:tab pos="10747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tabLst>
                <a:tab pos="10747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10747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10747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10747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10747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buFontTx/>
              <a:buChar char="•"/>
            </a:pPr>
            <a:r>
              <a:rPr lang="de-DE" altLang="de-DE" dirty="0">
                <a:latin typeface="Verdana" panose="020B0604030504040204" pitchFamily="34" charset="0"/>
              </a:rPr>
              <a:t>    195	Jugendliche, Frauen und Männer aller Altersstufen davon</a:t>
            </a:r>
          </a:p>
          <a:p>
            <a:pPr>
              <a:buFontTx/>
              <a:buChar char="•"/>
            </a:pPr>
            <a:endParaRPr lang="de-DE" altLang="de-DE" sz="800" dirty="0">
              <a:latin typeface="Verdana" panose="020B0604030504040204" pitchFamily="34" charset="0"/>
            </a:endParaRPr>
          </a:p>
          <a:p>
            <a:pPr>
              <a:buFontTx/>
              <a:buChar char="•"/>
            </a:pPr>
            <a:r>
              <a:rPr lang="de-DE" altLang="de-DE" dirty="0">
                <a:latin typeface="Verdana" panose="020B0604030504040204" pitchFamily="34" charset="0"/>
              </a:rPr>
              <a:t>    20	unter 30 Jahren (Kolpingjugend)</a:t>
            </a:r>
          </a:p>
          <a:p>
            <a:pPr>
              <a:buFontTx/>
              <a:buChar char="•"/>
            </a:pPr>
            <a:endParaRPr lang="de-DE" altLang="de-DE" sz="800" dirty="0">
              <a:latin typeface="Verdana" panose="020B0604030504040204" pitchFamily="34" charset="0"/>
            </a:endParaRPr>
          </a:p>
          <a:p>
            <a:pPr>
              <a:buFontTx/>
              <a:buChar char="•"/>
            </a:pPr>
            <a:r>
              <a:rPr lang="de-DE" altLang="de-DE" dirty="0">
                <a:latin typeface="Verdana" panose="020B0604030504040204" pitchFamily="34" charset="0"/>
              </a:rPr>
              <a:t>    21 	Mitglieder von 30 – 49 Jahre</a:t>
            </a:r>
          </a:p>
          <a:p>
            <a:pPr>
              <a:buFontTx/>
              <a:buChar char="•"/>
            </a:pPr>
            <a:endParaRPr lang="de-DE" altLang="de-DE" sz="800" dirty="0">
              <a:latin typeface="Verdana" panose="020B0604030504040204" pitchFamily="34" charset="0"/>
            </a:endParaRPr>
          </a:p>
          <a:p>
            <a:pPr>
              <a:buFontTx/>
              <a:buChar char="•"/>
            </a:pPr>
            <a:r>
              <a:rPr lang="de-DE" altLang="de-DE" dirty="0">
                <a:latin typeface="Verdana" panose="020B0604030504040204" pitchFamily="34" charset="0"/>
              </a:rPr>
              <a:t>    32 	Mitglieder von 50 – 59 Jahre</a:t>
            </a:r>
          </a:p>
          <a:p>
            <a:pPr>
              <a:buFontTx/>
              <a:buChar char="•"/>
            </a:pPr>
            <a:endParaRPr lang="de-DE" altLang="de-DE" sz="800" dirty="0">
              <a:latin typeface="Verdana" panose="020B0604030504040204" pitchFamily="34" charset="0"/>
            </a:endParaRPr>
          </a:p>
          <a:p>
            <a:pPr>
              <a:buFontTx/>
              <a:buChar char="•"/>
            </a:pPr>
            <a:r>
              <a:rPr lang="de-DE" altLang="de-DE" dirty="0">
                <a:latin typeface="Verdana" panose="020B0604030504040204" pitchFamily="34" charset="0"/>
              </a:rPr>
              <a:t>    122 	Mitglieder über 59 Jahre</a:t>
            </a:r>
          </a:p>
          <a:p>
            <a:pPr>
              <a:buFontTx/>
              <a:buChar char="•"/>
            </a:pPr>
            <a:endParaRPr lang="de-DE" altLang="de-DE" sz="800" dirty="0">
              <a:latin typeface="Verdana" panose="020B0604030504040204" pitchFamily="34" charset="0"/>
            </a:endParaRPr>
          </a:p>
          <a:p>
            <a:pPr>
              <a:buFontTx/>
              <a:buChar char="•"/>
            </a:pPr>
            <a:endParaRPr lang="de-DE" altLang="de-DE" sz="800" dirty="0">
              <a:latin typeface="Verdana" panose="020B0604030504040204" pitchFamily="34" charset="0"/>
            </a:endParaRPr>
          </a:p>
          <a:p>
            <a:pPr>
              <a:buFontTx/>
              <a:buChar char="•"/>
            </a:pPr>
            <a:r>
              <a:rPr lang="de-DE" altLang="de-DE" dirty="0">
                <a:latin typeface="Verdana" panose="020B0604030504040204" pitchFamily="34" charset="0"/>
              </a:rPr>
              <a:t>    </a:t>
            </a:r>
            <a:r>
              <a:rPr lang="de-DE" altLang="de-DE" b="1" dirty="0">
                <a:latin typeface="Verdana" panose="020B0604030504040204" pitchFamily="34" charset="0"/>
              </a:rPr>
              <a:t>79 Frauen und 116 Männer</a:t>
            </a:r>
            <a:r>
              <a:rPr lang="de-DE" altLang="de-DE" b="1" dirty="0"/>
              <a:t> </a:t>
            </a:r>
          </a:p>
        </p:txBody>
      </p:sp>
      <p:pic>
        <p:nvPicPr>
          <p:cNvPr id="12298" name="Picture 10" descr="Die Grafik &quot;http://www.kolping.de/module/layout_upload/kolpingwbm_rgb.jpg&quot; kann nicht angezeigt werden, weil sie Fehler enthält.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2500" y="6381750"/>
            <a:ext cx="2087563" cy="309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3366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299" name="Text Box 11"/>
          <p:cNvSpPr txBox="1">
            <a:spLocks noChangeArrowheads="1"/>
          </p:cNvSpPr>
          <p:nvPr/>
        </p:nvSpPr>
        <p:spPr bwMode="auto">
          <a:xfrm>
            <a:off x="215900" y="5805488"/>
            <a:ext cx="8748713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de-DE" altLang="de-DE" b="1">
                <a:solidFill>
                  <a:srgbClr val="FFFF00"/>
                </a:solidFill>
                <a:latin typeface="Verdana" panose="020B0604030504040204" pitchFamily="34" charset="0"/>
              </a:rPr>
              <a:t>Wer sind wir ?  -   Was tun wir ?  -   Wie geht es weiter ?</a:t>
            </a:r>
          </a:p>
        </p:txBody>
      </p:sp>
      <p:sp>
        <p:nvSpPr>
          <p:cNvPr id="12300" name="Text Box 12"/>
          <p:cNvSpPr txBox="1">
            <a:spLocks noChangeArrowheads="1"/>
          </p:cNvSpPr>
          <p:nvPr/>
        </p:nvSpPr>
        <p:spPr bwMode="auto">
          <a:xfrm>
            <a:off x="898525" y="6369050"/>
            <a:ext cx="1584325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de-DE" altLang="de-DE" sz="1000"/>
              <a:t>Autor: Rainer Michels</a:t>
            </a:r>
          </a:p>
        </p:txBody>
      </p:sp>
      <p:sp>
        <p:nvSpPr>
          <p:cNvPr id="12301" name="Text Box 13"/>
          <p:cNvSpPr txBox="1">
            <a:spLocks noChangeArrowheads="1"/>
          </p:cNvSpPr>
          <p:nvPr/>
        </p:nvSpPr>
        <p:spPr bwMode="auto">
          <a:xfrm>
            <a:off x="6656388" y="6369050"/>
            <a:ext cx="1800225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de-DE" altLang="de-DE" sz="1000"/>
              <a:t>Design: Willi Winnekens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6" name="Rectangle 4"/>
          <p:cNvSpPr>
            <a:spLocks noChangeArrowheads="1"/>
          </p:cNvSpPr>
          <p:nvPr/>
        </p:nvSpPr>
        <p:spPr bwMode="auto">
          <a:xfrm>
            <a:off x="0" y="5661025"/>
            <a:ext cx="9144000" cy="1196975"/>
          </a:xfrm>
          <a:prstGeom prst="rect">
            <a:avLst/>
          </a:prstGeom>
          <a:gradFill rotWithShape="1">
            <a:gsLst>
              <a:gs pos="0">
                <a:srgbClr val="FF6600"/>
              </a:gs>
              <a:gs pos="100000">
                <a:srgbClr val="FFFFCC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13317" name="Text Box 5"/>
          <p:cNvSpPr txBox="1">
            <a:spLocks noChangeArrowheads="1"/>
          </p:cNvSpPr>
          <p:nvPr/>
        </p:nvSpPr>
        <p:spPr bwMode="auto">
          <a:xfrm>
            <a:off x="611188" y="260350"/>
            <a:ext cx="5761037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b="1">
                <a:latin typeface="Verdana" panose="020B0604030504040204" pitchFamily="34" charset="0"/>
              </a:rPr>
              <a:t>2. Mitgliedsdauer:</a:t>
            </a:r>
            <a:r>
              <a:rPr lang="de-DE" altLang="de-DE"/>
              <a:t> </a:t>
            </a:r>
          </a:p>
        </p:txBody>
      </p:sp>
      <p:sp>
        <p:nvSpPr>
          <p:cNvPr id="13318" name="Text Box 6"/>
          <p:cNvSpPr txBox="1">
            <a:spLocks noChangeArrowheads="1"/>
          </p:cNvSpPr>
          <p:nvPr/>
        </p:nvSpPr>
        <p:spPr bwMode="auto">
          <a:xfrm>
            <a:off x="539750" y="620713"/>
            <a:ext cx="8135938" cy="923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buFontTx/>
              <a:buChar char="•"/>
            </a:pPr>
            <a:r>
              <a:rPr lang="de-DE" altLang="de-DE" dirty="0">
                <a:latin typeface="Verdana" panose="020B0604030504040204" pitchFamily="34" charset="0"/>
              </a:rPr>
              <a:t>      11 Mitglieder 0-5 Jahre (Neumitglieder einschl. Kolpingjugend)</a:t>
            </a:r>
          </a:p>
          <a:p>
            <a:pPr>
              <a:buFontTx/>
              <a:buChar char="•"/>
            </a:pPr>
            <a:r>
              <a:rPr lang="de-DE" altLang="de-DE" dirty="0">
                <a:latin typeface="Verdana" panose="020B0604030504040204" pitchFamily="34" charset="0"/>
              </a:rPr>
              <a:t>      68 Mitglieder 6-15 Jahre</a:t>
            </a:r>
          </a:p>
          <a:p>
            <a:pPr>
              <a:buFontTx/>
              <a:buChar char="•"/>
            </a:pPr>
            <a:r>
              <a:rPr lang="de-DE" altLang="de-DE" dirty="0">
                <a:latin typeface="Verdana" panose="020B0604030504040204" pitchFamily="34" charset="0"/>
              </a:rPr>
              <a:t>     116 Mitglieder über 15 Jahre </a:t>
            </a:r>
          </a:p>
        </p:txBody>
      </p:sp>
      <p:sp>
        <p:nvSpPr>
          <p:cNvPr id="13319" name="Text Box 7"/>
          <p:cNvSpPr txBox="1">
            <a:spLocks noChangeArrowheads="1"/>
          </p:cNvSpPr>
          <p:nvPr/>
        </p:nvSpPr>
        <p:spPr bwMode="auto">
          <a:xfrm>
            <a:off x="611188" y="1844675"/>
            <a:ext cx="187166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b="1" dirty="0">
                <a:latin typeface="Verdana" panose="020B0604030504040204" pitchFamily="34" charset="0"/>
              </a:rPr>
              <a:t>3. Berufe:</a:t>
            </a:r>
            <a:r>
              <a:rPr lang="de-DE" altLang="de-DE" dirty="0"/>
              <a:t> </a:t>
            </a:r>
          </a:p>
        </p:txBody>
      </p:sp>
      <p:sp>
        <p:nvSpPr>
          <p:cNvPr id="13321" name="Text Box 9"/>
          <p:cNvSpPr txBox="1">
            <a:spLocks noChangeArrowheads="1"/>
          </p:cNvSpPr>
          <p:nvPr/>
        </p:nvSpPr>
        <p:spPr bwMode="auto">
          <a:xfrm>
            <a:off x="900113" y="2276475"/>
            <a:ext cx="78486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de-DE" altLang="de-DE" b="1">
                <a:latin typeface="Verdana" panose="020B0604030504040204" pitchFamily="34" charset="0"/>
              </a:rPr>
              <a:t>Alle Berufe sind vertreten:</a:t>
            </a:r>
            <a:r>
              <a:rPr lang="de-DE" altLang="de-DE"/>
              <a:t> </a:t>
            </a:r>
            <a:r>
              <a:rPr lang="de-DE" altLang="de-DE">
                <a:latin typeface="Verdana" panose="020B0604030504040204" pitchFamily="34" charset="0"/>
              </a:rPr>
              <a:t>Handwerker, Beamte, Unternehmer, </a:t>
            </a:r>
          </a:p>
          <a:p>
            <a:r>
              <a:rPr lang="de-DE" altLang="de-DE">
                <a:latin typeface="Verdana" panose="020B0604030504040204" pitchFamily="34" charset="0"/>
              </a:rPr>
              <a:t>Schüler, Lehrer/Innen, Hausfrauen, Ingenieure, Kaufleute, Ärzte</a:t>
            </a:r>
            <a:r>
              <a:rPr lang="de-DE" altLang="de-DE"/>
              <a:t> </a:t>
            </a:r>
          </a:p>
        </p:txBody>
      </p:sp>
      <p:sp>
        <p:nvSpPr>
          <p:cNvPr id="13322" name="Text Box 10"/>
          <p:cNvSpPr txBox="1">
            <a:spLocks noChangeArrowheads="1"/>
          </p:cNvSpPr>
          <p:nvPr/>
        </p:nvSpPr>
        <p:spPr bwMode="auto">
          <a:xfrm>
            <a:off x="468313" y="3213100"/>
            <a:ext cx="4103687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b="1">
                <a:latin typeface="Verdana" panose="020B0604030504040204" pitchFamily="34" charset="0"/>
              </a:rPr>
              <a:t>4. Arbeitsbereiche:</a:t>
            </a:r>
          </a:p>
        </p:txBody>
      </p:sp>
      <p:pic>
        <p:nvPicPr>
          <p:cNvPr id="13325" name="Picture 13" descr="Die Grafik &quot;http://www.kolping.de/module/layout_upload/kolpingwbm_rgb.jpg&quot; kann nicht angezeigt werden, weil sie Fehler enthält.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2500" y="6381750"/>
            <a:ext cx="2087563" cy="309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3366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26" name="Text Box 14"/>
          <p:cNvSpPr txBox="1">
            <a:spLocks noChangeArrowheads="1"/>
          </p:cNvSpPr>
          <p:nvPr/>
        </p:nvSpPr>
        <p:spPr bwMode="auto">
          <a:xfrm>
            <a:off x="215900" y="5805488"/>
            <a:ext cx="8748713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de-DE" altLang="de-DE" b="1">
                <a:solidFill>
                  <a:srgbClr val="FFFF00"/>
                </a:solidFill>
                <a:latin typeface="Verdana" panose="020B0604030504040204" pitchFamily="34" charset="0"/>
              </a:rPr>
              <a:t>Wer sind wir ?  -   Was tun wir ?  -   Wie geht es weiter ?</a:t>
            </a:r>
          </a:p>
        </p:txBody>
      </p:sp>
      <p:sp>
        <p:nvSpPr>
          <p:cNvPr id="13327" name="Text Box 15"/>
          <p:cNvSpPr txBox="1">
            <a:spLocks noChangeArrowheads="1"/>
          </p:cNvSpPr>
          <p:nvPr/>
        </p:nvSpPr>
        <p:spPr bwMode="auto">
          <a:xfrm>
            <a:off x="898525" y="6369050"/>
            <a:ext cx="1584325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de-DE" altLang="de-DE" sz="1000"/>
              <a:t>Autor: Rainer Michels</a:t>
            </a:r>
          </a:p>
        </p:txBody>
      </p:sp>
      <p:sp>
        <p:nvSpPr>
          <p:cNvPr id="13328" name="Text Box 16"/>
          <p:cNvSpPr txBox="1">
            <a:spLocks noChangeArrowheads="1"/>
          </p:cNvSpPr>
          <p:nvPr/>
        </p:nvSpPr>
        <p:spPr bwMode="auto">
          <a:xfrm>
            <a:off x="6656388" y="6369050"/>
            <a:ext cx="1800225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de-DE" altLang="de-DE" sz="1000"/>
              <a:t>Design: Willi Winnekens</a:t>
            </a:r>
          </a:p>
        </p:txBody>
      </p:sp>
      <p:sp>
        <p:nvSpPr>
          <p:cNvPr id="13329" name="Text Box 17"/>
          <p:cNvSpPr txBox="1">
            <a:spLocks noChangeArrowheads="1"/>
          </p:cNvSpPr>
          <p:nvPr/>
        </p:nvSpPr>
        <p:spPr bwMode="auto">
          <a:xfrm>
            <a:off x="539750" y="3644900"/>
            <a:ext cx="8280400" cy="17543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buFontTx/>
              <a:buChar char="•"/>
            </a:pPr>
            <a:r>
              <a:rPr lang="de-DE" altLang="de-DE" dirty="0">
                <a:latin typeface="Verdana" panose="020B0604030504040204" pitchFamily="34" charset="0"/>
              </a:rPr>
              <a:t>  </a:t>
            </a:r>
            <a:r>
              <a:rPr lang="de-DE" altLang="de-DE" u="sng" dirty="0">
                <a:latin typeface="Verdana" panose="020B0604030504040204" pitchFamily="34" charset="0"/>
              </a:rPr>
              <a:t>Politik:</a:t>
            </a:r>
            <a:r>
              <a:rPr lang="de-DE" altLang="de-DE" dirty="0">
                <a:latin typeface="Verdana" panose="020B0604030504040204" pitchFamily="34" charset="0"/>
              </a:rPr>
              <a:t> Bürgermeister,  Ratsmitglieder,</a:t>
            </a:r>
          </a:p>
          <a:p>
            <a:pPr>
              <a:buFontTx/>
              <a:buChar char="•"/>
            </a:pPr>
            <a:r>
              <a:rPr lang="de-DE" altLang="de-DE" dirty="0">
                <a:latin typeface="Verdana" panose="020B0604030504040204" pitchFamily="34" charset="0"/>
              </a:rPr>
              <a:t>  </a:t>
            </a:r>
            <a:r>
              <a:rPr lang="de-DE" altLang="de-DE" u="sng" dirty="0">
                <a:latin typeface="Verdana" panose="020B0604030504040204" pitchFamily="34" charset="0"/>
              </a:rPr>
              <a:t>Schule:</a:t>
            </a:r>
            <a:r>
              <a:rPr lang="de-DE" altLang="de-DE" dirty="0">
                <a:latin typeface="Verdana" panose="020B0604030504040204" pitchFamily="34" charset="0"/>
              </a:rPr>
              <a:t>  Schulrektor, Lehrerinnen, Lehrer</a:t>
            </a:r>
          </a:p>
          <a:p>
            <a:pPr>
              <a:buFontTx/>
              <a:buChar char="•"/>
            </a:pPr>
            <a:r>
              <a:rPr lang="de-DE" altLang="de-DE" dirty="0">
                <a:latin typeface="Verdana" panose="020B0604030504040204" pitchFamily="34" charset="0"/>
              </a:rPr>
              <a:t>  </a:t>
            </a:r>
            <a:r>
              <a:rPr lang="de-DE" altLang="de-DE" u="sng" dirty="0">
                <a:latin typeface="Verdana" panose="020B0604030504040204" pitchFamily="34" charset="0"/>
              </a:rPr>
              <a:t>Wirtschaft:</a:t>
            </a:r>
            <a:r>
              <a:rPr lang="de-DE" altLang="de-DE" dirty="0">
                <a:latin typeface="Verdana" panose="020B0604030504040204" pitchFamily="34" charset="0"/>
              </a:rPr>
              <a:t> Handwerker, Bankangestellte, Geschäftsführer usw. </a:t>
            </a:r>
          </a:p>
          <a:p>
            <a:pPr>
              <a:buFontTx/>
              <a:buChar char="•"/>
            </a:pPr>
            <a:r>
              <a:rPr lang="de-DE" altLang="de-DE" dirty="0">
                <a:latin typeface="Verdana" panose="020B0604030504040204" pitchFamily="34" charset="0"/>
              </a:rPr>
              <a:t>  </a:t>
            </a:r>
            <a:r>
              <a:rPr lang="de-DE" altLang="de-DE" u="sng" dirty="0">
                <a:latin typeface="Verdana" panose="020B0604030504040204" pitchFamily="34" charset="0"/>
              </a:rPr>
              <a:t>Kirchliche Gremien:</a:t>
            </a:r>
            <a:r>
              <a:rPr lang="de-DE" altLang="de-DE" dirty="0">
                <a:latin typeface="Verdana" panose="020B0604030504040204" pitchFamily="34" charset="0"/>
              </a:rPr>
              <a:t> Kirchenvorstand, Seelsorgerat (früher</a:t>
            </a:r>
            <a:br>
              <a:rPr lang="de-DE" altLang="de-DE" dirty="0">
                <a:latin typeface="Verdana" panose="020B0604030504040204" pitchFamily="34" charset="0"/>
              </a:rPr>
            </a:br>
            <a:r>
              <a:rPr lang="de-DE" altLang="de-DE" dirty="0">
                <a:latin typeface="Verdana" panose="020B0604030504040204" pitchFamily="34" charset="0"/>
              </a:rPr>
              <a:t>    Pfarrgemeinderat), Lektoren, Kommunionhelfer, Domherren,</a:t>
            </a:r>
            <a:br>
              <a:rPr lang="de-DE" altLang="de-DE" dirty="0">
                <a:latin typeface="Verdana" panose="020B0604030504040204" pitchFamily="34" charset="0"/>
              </a:rPr>
            </a:br>
            <a:r>
              <a:rPr lang="de-DE" altLang="de-DE" dirty="0">
                <a:latin typeface="Verdana" panose="020B0604030504040204" pitchFamily="34" charset="0"/>
              </a:rPr>
              <a:t>    Messdiener/Innen, Domchor, Caritas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tandarddesign">
  <a:themeElements>
    <a:clrScheme name="Standarddesign 13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3399FF"/>
      </a:hlink>
      <a:folHlink>
        <a:srgbClr val="99CC00"/>
      </a:folHlink>
    </a:clrScheme>
    <a:fontScheme name="Standard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Standard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3399FF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3094</Words>
  <Application>Microsoft Office PowerPoint</Application>
  <PresentationFormat>Bildschirmpräsentation (4:3)</PresentationFormat>
  <Paragraphs>531</Paragraphs>
  <Slides>32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32</vt:i4>
      </vt:variant>
    </vt:vector>
  </HeadingPairs>
  <TitlesOfParts>
    <vt:vector size="36" baseType="lpstr">
      <vt:lpstr>Arial</vt:lpstr>
      <vt:lpstr>Verdana</vt:lpstr>
      <vt:lpstr>Wingdings</vt:lpstr>
      <vt:lpstr>Standarddesign</vt:lpstr>
      <vt:lpstr>PowerPoint-Präsentation</vt:lpstr>
      <vt:lpstr>  </vt:lpstr>
      <vt:lpstr>Wer sind wir? 1.  Das Kolpingwerk (nach Karl Schiewerling MdB: Die Zukunft des Verbandes)</vt:lpstr>
      <vt:lpstr>klares Ziel - klare Zielgruppe Durch Kolping entstand der erste große Sozialverband. 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Company>Xanten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Folie 1</dc:title>
  <dc:creator>Winnekens</dc:creator>
  <cp:lastModifiedBy>Willi Winnekens</cp:lastModifiedBy>
  <cp:revision>461</cp:revision>
  <dcterms:created xsi:type="dcterms:W3CDTF">2007-04-08T13:56:22Z</dcterms:created>
  <dcterms:modified xsi:type="dcterms:W3CDTF">2025-06-20T14:11:49Z</dcterms:modified>
</cp:coreProperties>
</file>