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E5"/>
    <a:srgbClr val="FFFF00"/>
    <a:srgbClr val="FFCC00"/>
    <a:srgbClr val="0000FF"/>
    <a:srgbClr val="FFFFC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426" autoAdjust="0"/>
  </p:normalViewPr>
  <p:slideViewPr>
    <p:cSldViewPr>
      <p:cViewPr varScale="1">
        <p:scale>
          <a:sx n="104" d="100"/>
          <a:sy n="104" d="100"/>
        </p:scale>
        <p:origin x="18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B5FC31-C0DA-4C23-990A-38CCED04CF5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FE20B-E477-4A40-9635-80FF26AE9A79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CE105-CDAB-47BB-9B9B-6A165B18ED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426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8C753-E8F4-4C23-891E-B808E636F4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301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87C5-5D8C-460D-8039-32D13AED3D4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672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68CD6-7605-41BF-9CA3-6EB06B8E2C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086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ABC77-A434-4631-B2A0-56DBF5FA48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885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9D003-E9BE-47E3-B8CD-F1C3F11C81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828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28941-6D31-4F0A-9B96-678308E875E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830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A2028-689E-483A-98AC-365ED2C453A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39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657EF-C9CB-4F9D-85A9-0541BAF173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862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6D33B-0E6F-45A1-91A4-A06AC17010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027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5DE4B-922A-4A66-8370-6BD2B22647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01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648F88-A4CE-452C-87BD-2A99906E458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tobias.schroers@web.de" TargetMode="External"/><Relationship Id="rId13" Type="http://schemas.openxmlformats.org/officeDocument/2006/relationships/image" Target="../media/image7.jpeg"/><Relationship Id="rId3" Type="http://schemas.openxmlformats.org/officeDocument/2006/relationships/hyperlink" Target="mailto:info@reneschneider.de" TargetMode="External"/><Relationship Id="rId7" Type="http://schemas.openxmlformats.org/officeDocument/2006/relationships/hyperlink" Target="mailto:lammers606@gmail.com" TargetMode="External"/><Relationship Id="rId12" Type="http://schemas.openxmlformats.org/officeDocument/2006/relationships/image" Target="../media/image6.jpeg"/><Relationship Id="rId2" Type="http://schemas.openxmlformats.org/officeDocument/2006/relationships/hyperlink" Target="mailto:info@reneschneider.de:ursula.steltner@web.de:decker.maxi@google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ichaelaniemeier@online.de" TargetMode="External"/><Relationship Id="rId11" Type="http://schemas.openxmlformats.org/officeDocument/2006/relationships/image" Target="../media/image5.jpeg"/><Relationship Id="rId5" Type="http://schemas.openxmlformats.org/officeDocument/2006/relationships/hyperlink" Target="mailto:decker.maxi@googlemail.com" TargetMode="Externa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4" Type="http://schemas.openxmlformats.org/officeDocument/2006/relationships/hyperlink" Target="mailto:ursula.steltner@web.de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mailto:heinrich-m@bistum-muenster.de" TargetMode="External"/><Relationship Id="rId7" Type="http://schemas.openxmlformats.org/officeDocument/2006/relationships/image" Target="../media/image10.jpeg"/><Relationship Id="rId2" Type="http://schemas.openxmlformats.org/officeDocument/2006/relationships/hyperlink" Target="mailto:margareta.felbert@t-online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m-b-mueller-xnt@t-online.de" TargetMode="External"/><Relationship Id="rId10" Type="http://schemas.openxmlformats.org/officeDocument/2006/relationships/image" Target="../media/image13.jpeg"/><Relationship Id="rId4" Type="http://schemas.openxmlformats.org/officeDocument/2006/relationships/hyperlink" Target="mailto:bosch-sarah@freenet.de" TargetMode="External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pic>
        <p:nvPicPr>
          <p:cNvPr id="2053" name="Picture 5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5473700" cy="811213"/>
          </a:xfrm>
          <a:prstGeom prst="rect">
            <a:avLst/>
          </a:prstGeom>
          <a:noFill/>
          <a:ln w="9525">
            <a:solidFill>
              <a:srgbClr val="FFFF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86407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4000" b="1" dirty="0">
                <a:solidFill>
                  <a:srgbClr val="FB7369"/>
                </a:solidFill>
              </a:rPr>
              <a:t>Kolpingsfamilie Xanten</a:t>
            </a:r>
            <a:br>
              <a:rPr lang="de-DE" altLang="de-DE" sz="4800" b="1" dirty="0">
                <a:solidFill>
                  <a:srgbClr val="FB7369"/>
                </a:solidFill>
              </a:rPr>
            </a:br>
            <a:r>
              <a:rPr lang="de-DE" altLang="de-DE" sz="2800" b="1" dirty="0"/>
              <a:t>1878 – 2025</a:t>
            </a:r>
            <a:endParaRPr lang="de-DE" altLang="de-DE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de-DE" altLang="de-DE" sz="2800" b="1" i="1">
                <a:solidFill>
                  <a:srgbClr val="FB73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147 </a:t>
            </a:r>
            <a:r>
              <a:rPr lang="de-DE" altLang="de-DE" sz="2800" b="1" i="1" dirty="0">
                <a:solidFill>
                  <a:srgbClr val="FB73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Jahre</a:t>
            </a:r>
            <a:endParaRPr lang="de-DE" altLang="de-DE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89363"/>
            <a:ext cx="1504950" cy="1504950"/>
          </a:xfrm>
          <a:prstGeom prst="rect">
            <a:avLst/>
          </a:prstGeom>
          <a:noFill/>
          <a:ln w="9525">
            <a:solidFill>
              <a:srgbClr val="FFFFE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E5"/>
                </a:solidFill>
              </a14:hiddenFill>
            </a:ext>
          </a:extLst>
        </p:spPr>
      </p:pic>
      <p:pic>
        <p:nvPicPr>
          <p:cNvPr id="2056" name="Picture 8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38200" y="640080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629400" y="640080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8713788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>
                <a:latin typeface="Verdana" panose="020B0604030504040204" pitchFamily="34" charset="0"/>
              </a:rPr>
              <a:t>Wir sind Ansprechpartner</a:t>
            </a:r>
          </a:p>
          <a:p>
            <a:pPr algn="ctr"/>
            <a:r>
              <a:rPr lang="de-DE" altLang="de-DE" sz="2400">
                <a:latin typeface="Verdana" panose="020B0604030504040204" pitchFamily="34" charset="0"/>
              </a:rPr>
              <a:t>für viele Bereiche in der Gemeinde</a:t>
            </a: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pPr algn="ctr"/>
            <a:r>
              <a:rPr lang="de-DE" altLang="de-DE" sz="2000">
                <a:latin typeface="Verdana" panose="020B0604030504040204" pitchFamily="34" charset="0"/>
              </a:rPr>
              <a:t>Was zeichnet uns aus?</a:t>
            </a:r>
          </a:p>
          <a:p>
            <a:pPr algn="ctr"/>
            <a:endParaRPr lang="de-DE" altLang="de-DE" sz="2000"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solidFill>
                  <a:srgbClr val="FF9900"/>
                </a:solidFill>
                <a:latin typeface="Verdana" panose="020B0604030504040204" pitchFamily="34" charset="0"/>
              </a:rPr>
              <a:t>Ein vorurteilsfreies, familienhaftes und geschwisterliches Miteinander.</a:t>
            </a:r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14343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46" name="Group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47613"/>
              </p:ext>
            </p:extLst>
          </p:nvPr>
        </p:nvGraphicFramePr>
        <p:xfrm>
          <a:off x="468313" y="995363"/>
          <a:ext cx="8207375" cy="4389121"/>
        </p:xfrm>
        <a:graphic>
          <a:graphicData uri="http://schemas.openxmlformats.org/drawingml/2006/table">
            <a:tbl>
              <a:tblPr/>
              <a:tblGrid>
                <a:gridCol w="625475">
                  <a:extLst>
                    <a:ext uri="{9D8B030D-6E8A-4147-A177-3AD203B41FA5}">
                      <a16:colId xmlns:a16="http://schemas.microsoft.com/office/drawing/2014/main" val="3399358416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403208493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93300677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1961935664"/>
                    </a:ext>
                  </a:extLst>
                </a:gridCol>
                <a:gridCol w="3167063">
                  <a:extLst>
                    <a:ext uri="{9D8B030D-6E8A-4147-A177-3AD203B41FA5}">
                      <a16:colId xmlns:a16="http://schemas.microsoft.com/office/drawing/2014/main" val="2476204726"/>
                    </a:ext>
                  </a:extLst>
                </a:gridCol>
              </a:tblGrid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Schneider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Leitungs-team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Hier können weitere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Informa-tionen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 erfragt werden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Sprecher des</a:t>
                      </a:r>
                      <a:b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Leitungsteam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02842 330402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info@reneschneider.de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785523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Ursula</a:t>
                      </a:r>
                      <a:b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Steltner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4436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ursula.steltner@web.de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811052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Maxi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Decker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0151 50602577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decker.maxi@googlemail.com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247800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Michaela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Niemeier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Kassiererin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986777-1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michaelaniemeier@online.de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130294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Michael Lammers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Presse- und Öffentlichkeitsarbeit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02801 4436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7"/>
                        </a:rPr>
                        <a:t>lammers606@gmail.com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035950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Tobias </a:t>
                      </a:r>
                      <a:b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Schrörs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Verantwortlicher für</a:t>
                      </a:r>
                      <a:b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den pastoralen Dienst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9840203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E-Mail: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8"/>
                        </a:rPr>
                        <a:t>tobias.schroers@web.de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166804"/>
                  </a:ext>
                </a:extLst>
              </a:tr>
            </a:tbl>
          </a:graphicData>
        </a:graphic>
      </p:graphicFrame>
      <p:sp>
        <p:nvSpPr>
          <p:cNvPr id="15589" name="Text Box 229"/>
          <p:cNvSpPr txBox="1">
            <a:spLocks noChangeArrowheads="1"/>
          </p:cNvSpPr>
          <p:nvPr/>
        </p:nvSpPr>
        <p:spPr bwMode="auto">
          <a:xfrm>
            <a:off x="250825" y="333375"/>
            <a:ext cx="8355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Der Vorstand der Kolpingsfamilie Xanten</a:t>
            </a:r>
          </a:p>
        </p:txBody>
      </p:sp>
      <p:sp>
        <p:nvSpPr>
          <p:cNvPr id="15591" name="Rectangle 231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5613" name="Picture 25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14" name="Text Box 254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5615" name="Text Box 255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5616" name="Text Box 256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pic>
        <p:nvPicPr>
          <p:cNvPr id="15714" name="Picture 354" descr="Michael Lammers_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99600"/>
            <a:ext cx="434975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86" name="Picture 426" descr="Schneider_Rene_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434975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52" y="1850400"/>
            <a:ext cx="437023" cy="5796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64" y="2580705"/>
            <a:ext cx="436446" cy="5796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46" y="4738530"/>
            <a:ext cx="436735" cy="5796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46" y="3278625"/>
            <a:ext cx="437434" cy="579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35" name="Group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70795"/>
              </p:ext>
            </p:extLst>
          </p:nvPr>
        </p:nvGraphicFramePr>
        <p:xfrm>
          <a:off x="468313" y="908050"/>
          <a:ext cx="8066087" cy="3597277"/>
        </p:xfrm>
        <a:graphic>
          <a:graphicData uri="http://schemas.openxmlformats.org/drawingml/2006/table">
            <a:tbl>
              <a:tblPr/>
              <a:tblGrid>
                <a:gridCol w="574675">
                  <a:extLst>
                    <a:ext uri="{9D8B030D-6E8A-4147-A177-3AD203B41FA5}">
                      <a16:colId xmlns:a16="http://schemas.microsoft.com/office/drawing/2014/main" val="1353401417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196348575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202430475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1670593162"/>
                    </a:ext>
                  </a:extLst>
                </a:gridCol>
                <a:gridCol w="3170237">
                  <a:extLst>
                    <a:ext uri="{9D8B030D-6E8A-4147-A177-3AD203B41FA5}">
                      <a16:colId xmlns:a16="http://schemas.microsoft.com/office/drawing/2014/main" val="3649471345"/>
                    </a:ext>
                  </a:extLst>
                </a:gridCol>
              </a:tblGrid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Margareta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Felbert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Frauengruppe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3996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margareta.felbert@t-online.de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786017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Matthias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Heinrich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Beisitzer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02801 713112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 </a:t>
                      </a:r>
                      <a:r>
                        <a:rPr kumimoji="0" lang="de-DE" alt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heinrich-m@bistum-muenster.de</a:t>
                      </a:r>
                      <a:endParaRPr kumimoji="0" lang="de-DE" alt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935511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Sarah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Bosch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Kolpingjugend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 0173 8150573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bosch-sarah@freenet.de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851663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Bruno</a:t>
                      </a:r>
                      <a:b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Müller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Beauftragter für Kirchentermine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Tel.: 02801 713117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E-mail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 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m-b-mueller-xnt@t-online.de</a:t>
                      </a: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745898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51808"/>
                  </a:ext>
                </a:extLst>
              </a:tr>
            </a:tbl>
          </a:graphicData>
        </a:graphic>
      </p:graphicFrame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6509" name="Picture 125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6511" name="Text Box 127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pic>
        <p:nvPicPr>
          <p:cNvPr id="16540" name="Picture 156" descr="Felbert_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75600"/>
            <a:ext cx="43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699200"/>
            <a:ext cx="436038" cy="579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424502"/>
            <a:ext cx="436489" cy="5796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71" y="3174305"/>
            <a:ext cx="436054" cy="579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82073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Was tun wir?</a:t>
            </a:r>
          </a:p>
          <a:p>
            <a:pPr algn="ctr"/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Unser Programm im Jahreskreis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79388" y="1484313"/>
            <a:ext cx="8785225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Januar:	Die Krippenfahrt: </a:t>
            </a:r>
            <a:r>
              <a:rPr lang="de-DE" altLang="de-DE">
                <a:latin typeface="Verdana" panose="020B0604030504040204" pitchFamily="34" charset="0"/>
              </a:rPr>
              <a:t>Busfahrt zu einer Krippenbesichtigung 		in einer Kirche im weiteren Umkreis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Februar:	Kolpingmesse </a:t>
            </a:r>
            <a:r>
              <a:rPr lang="de-DE" altLang="de-DE">
                <a:latin typeface="Verdana" panose="020B0604030504040204" pitchFamily="34" charset="0"/>
              </a:rPr>
              <a:t>im Dom mit Toten - Gedenken</a:t>
            </a:r>
          </a:p>
          <a:p>
            <a:endParaRPr lang="de-DE" altLang="de-DE" sz="1000" b="1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Karneval:	„Halt Pölje“, </a:t>
            </a:r>
            <a:r>
              <a:rPr lang="de-DE" altLang="de-DE">
                <a:latin typeface="Verdana" panose="020B0604030504040204" pitchFamily="34" charset="0"/>
              </a:rPr>
              <a:t>die Gemeinschafts - Karnevalssitzung</a:t>
            </a:r>
            <a:r>
              <a:rPr lang="de-DE" altLang="de-DE" b="1">
                <a:latin typeface="Verdana" panose="020B0604030504040204" pitchFamily="34" charset="0"/>
              </a:rPr>
              <a:t> </a:t>
            </a:r>
            <a:r>
              <a:rPr lang="de-DE" altLang="de-DE">
                <a:latin typeface="Verdana" panose="020B0604030504040204" pitchFamily="34" charset="0"/>
              </a:rPr>
              <a:t>mit 		den Frauen der </a:t>
            </a:r>
            <a:r>
              <a:rPr lang="de-DE" altLang="de-DE" b="1">
                <a:latin typeface="Verdana" panose="020B0604030504040204" pitchFamily="34" charset="0"/>
              </a:rPr>
              <a:t>kfd</a:t>
            </a:r>
            <a:r>
              <a:rPr lang="de-DE" altLang="de-DE">
                <a:latin typeface="Verdana" panose="020B0604030504040204" pitchFamily="34" charset="0"/>
              </a:rPr>
              <a:t> erfreut sich großer Beliebtheit.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Fastenzeit: 	Der Friedensgang:</a:t>
            </a:r>
            <a:r>
              <a:rPr lang="de-DE" altLang="de-DE">
                <a:latin typeface="Verdana" panose="020B0604030504040204" pitchFamily="34" charset="0"/>
              </a:rPr>
              <a:t> Vom Dom aus gehen wir nach Birten 		mit Statio in der Fürstenbergkapelle</a:t>
            </a:r>
          </a:p>
          <a:p>
            <a:r>
              <a:rPr lang="de-DE" altLang="de-DE">
                <a:latin typeface="Verdana" panose="020B0604030504040204" pitchFamily="34" charset="0"/>
              </a:rPr>
              <a:t>		u. Hl. Messe in Birten.</a:t>
            </a:r>
            <a:br>
              <a:rPr lang="de-DE" altLang="de-DE" b="1">
                <a:latin typeface="Verdana" panose="020B0604030504040204" pitchFamily="34" charset="0"/>
              </a:rPr>
            </a:br>
            <a:r>
              <a:rPr lang="de-DE" altLang="de-DE" b="1">
                <a:latin typeface="Verdana" panose="020B0604030504040204" pitchFamily="34" charset="0"/>
              </a:rPr>
              <a:t>		</a:t>
            </a:r>
            <a:endParaRPr lang="de-DE" altLang="de-DE" sz="1000" b="1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Mai:		Kevelaerwallfahrt: </a:t>
            </a:r>
            <a:r>
              <a:rPr lang="de-DE" altLang="de-DE">
                <a:latin typeface="Verdana" panose="020B0604030504040204" pitchFamily="34" charset="0"/>
              </a:rPr>
              <a:t>Morgens früh am 1. Mai starten wir 		zu Fuß, per Rad oder mit dem Auto zur Eröffnungsfeier</a:t>
            </a:r>
          </a:p>
          <a:p>
            <a:r>
              <a:rPr lang="de-DE" altLang="de-DE">
                <a:latin typeface="Verdana" panose="020B0604030504040204" pitchFamily="34" charset="0"/>
              </a:rPr>
              <a:t>		der Wallfahrtsaison durch die Kolpingsfamilien des 			Niederrheins. </a:t>
            </a:r>
          </a:p>
        </p:txBody>
      </p:sp>
      <p:pic>
        <p:nvPicPr>
          <p:cNvPr id="17415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8604250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Ende Mai:	Maiandacht: </a:t>
            </a:r>
            <a:r>
              <a:rPr lang="de-DE" altLang="de-DE">
                <a:latin typeface="Verdana" panose="020B0604030504040204" pitchFamily="34" charset="0"/>
              </a:rPr>
              <a:t>Ende Mai feiern wir in der Fürstenberg- 			kapelle</a:t>
            </a:r>
            <a:r>
              <a:rPr lang="de-DE" altLang="de-DE" b="1">
                <a:latin typeface="Verdana" panose="020B0604030504040204" pitchFamily="34" charset="0"/>
              </a:rPr>
              <a:t> 	</a:t>
            </a:r>
            <a:r>
              <a:rPr lang="de-DE" altLang="de-DE">
                <a:latin typeface="Verdana" panose="020B0604030504040204" pitchFamily="34" charset="0"/>
              </a:rPr>
              <a:t>Maiandacht mit anschl. singen von Volksliedern 		am Lagerfeuer.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Pfingsten:	</a:t>
            </a:r>
            <a:r>
              <a:rPr lang="de-DE" altLang="de-DE">
                <a:latin typeface="Verdana" panose="020B0604030504040204" pitchFamily="34" charset="0"/>
              </a:rPr>
              <a:t>Die traditionelle</a:t>
            </a:r>
            <a:r>
              <a:rPr lang="de-DE" altLang="de-DE" b="1">
                <a:latin typeface="Verdana" panose="020B0604030504040204" pitchFamily="34" charset="0"/>
              </a:rPr>
              <a:t> Pfingstfahrradtour </a:t>
            </a:r>
            <a:r>
              <a:rPr lang="de-DE" altLang="de-DE">
                <a:latin typeface="Verdana" panose="020B0604030504040204" pitchFamily="34" charset="0"/>
              </a:rPr>
              <a:t>durch die 			niederrheinische Landschaft lädt ein zum klönen, kennen 		lernen und zum genießen der Natur.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Segeln:	</a:t>
            </a:r>
            <a:r>
              <a:rPr lang="de-DE" altLang="de-DE">
                <a:latin typeface="Verdana" panose="020B0604030504040204" pitchFamily="34" charset="0"/>
              </a:rPr>
              <a:t>Nach </a:t>
            </a:r>
            <a:r>
              <a:rPr lang="de-DE" altLang="de-DE" b="1">
                <a:latin typeface="Verdana" panose="020B0604030504040204" pitchFamily="34" charset="0"/>
              </a:rPr>
              <a:t>Ostern segelt die Kolpingjugend</a:t>
            </a:r>
            <a:r>
              <a:rPr lang="de-DE" altLang="de-DE">
                <a:latin typeface="Verdana" panose="020B0604030504040204" pitchFamily="34" charset="0"/>
              </a:rPr>
              <a:t> 				auf dem Klipper „Zuiderzon“ unter dem	Ruder von 			Kapitän „Kees“ .</a:t>
            </a:r>
          </a:p>
          <a:p>
            <a:r>
              <a:rPr lang="de-DE" altLang="de-DE" b="1">
                <a:latin typeface="Verdana" panose="020B0604030504040204" pitchFamily="34" charset="0"/>
              </a:rPr>
              <a:t> </a:t>
            </a:r>
          </a:p>
          <a:p>
            <a:r>
              <a:rPr lang="de-DE" altLang="de-DE" b="1">
                <a:latin typeface="Verdana" panose="020B0604030504040204" pitchFamily="34" charset="0"/>
              </a:rPr>
              <a:t>		Im Sommer </a:t>
            </a:r>
            <a:r>
              <a:rPr lang="de-DE" altLang="de-DE">
                <a:latin typeface="Verdana" panose="020B0604030504040204" pitchFamily="34" charset="0"/>
              </a:rPr>
              <a:t>findet die </a:t>
            </a:r>
            <a:r>
              <a:rPr lang="de-DE" altLang="de-DE" b="1">
                <a:latin typeface="Verdana" panose="020B0604030504040204" pitchFamily="34" charset="0"/>
              </a:rPr>
              <a:t>zünftige Segeltour für 			Erwachsene</a:t>
            </a:r>
            <a:r>
              <a:rPr lang="de-DE" altLang="de-DE">
                <a:latin typeface="Verdana" panose="020B0604030504040204" pitchFamily="34" charset="0"/>
              </a:rPr>
              <a:t> statt.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Herbst:	</a:t>
            </a:r>
            <a:r>
              <a:rPr lang="de-DE" altLang="de-DE">
                <a:latin typeface="Verdana" panose="020B0604030504040204" pitchFamily="34" charset="0"/>
              </a:rPr>
              <a:t>Die </a:t>
            </a:r>
            <a:r>
              <a:rPr lang="de-DE" altLang="de-DE" b="1">
                <a:latin typeface="Verdana" panose="020B0604030504040204" pitchFamily="34" charset="0"/>
              </a:rPr>
              <a:t>Senioren-Sportgruppe </a:t>
            </a:r>
            <a:r>
              <a:rPr lang="de-DE" altLang="de-DE">
                <a:latin typeface="Verdana" panose="020B0604030504040204" pitchFamily="34" charset="0"/>
              </a:rPr>
              <a:t>der Kolpingsfamilie startet 		im Herbst zu ihrer</a:t>
            </a:r>
            <a:r>
              <a:rPr lang="de-DE" altLang="de-DE" b="1">
                <a:latin typeface="Verdana" panose="020B0604030504040204" pitchFamily="34" charset="0"/>
              </a:rPr>
              <a:t> Wochenend-Wanderung 				</a:t>
            </a:r>
            <a:r>
              <a:rPr lang="de-DE" altLang="de-DE">
                <a:latin typeface="Verdana" panose="020B0604030504040204" pitchFamily="34" charset="0"/>
              </a:rPr>
              <a:t>(Sauerland, Eifel, Mosel, Pfalz, Odenwald, Eichsfeld).</a:t>
            </a:r>
          </a:p>
        </p:txBody>
      </p:sp>
      <p:pic>
        <p:nvPicPr>
          <p:cNvPr id="18438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8785225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November: 	Glaubensgespräch </a:t>
            </a:r>
            <a:r>
              <a:rPr lang="de-DE" altLang="de-DE">
                <a:latin typeface="Verdana" panose="020B0604030504040204" pitchFamily="34" charset="0"/>
              </a:rPr>
              <a:t>Wir sind zu Gast bei den Schwestern 		im Haus Regina-Protmann in der Hees zu einem</a:t>
            </a:r>
            <a:r>
              <a:rPr lang="de-DE" altLang="de-DE" b="1">
                <a:latin typeface="Verdana" panose="020B0604030504040204" pitchFamily="34" charset="0"/>
              </a:rPr>
              <a:t> 			Einkehrvormittag </a:t>
            </a:r>
            <a:r>
              <a:rPr lang="de-DE" altLang="de-DE">
                <a:latin typeface="Verdana" panose="020B0604030504040204" pitchFamily="34" charset="0"/>
              </a:rPr>
              <a:t>mit anschließender Messfeier in der 		schönen Hauskapelle.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Dezember:	</a:t>
            </a:r>
            <a:r>
              <a:rPr lang="de-DE" altLang="de-DE">
                <a:latin typeface="Verdana" panose="020B0604030504040204" pitchFamily="34" charset="0"/>
              </a:rPr>
              <a:t>Im Dezember bzw. am 1. Advent feiern wir</a:t>
            </a:r>
            <a:r>
              <a:rPr lang="de-DE" altLang="de-DE" b="1">
                <a:latin typeface="Verdana" panose="020B0604030504040204" pitchFamily="34" charset="0"/>
              </a:rPr>
              <a:t> Kolping-			Gedenktag </a:t>
            </a:r>
            <a:r>
              <a:rPr lang="de-DE" altLang="de-DE">
                <a:latin typeface="Verdana" panose="020B0604030504040204" pitchFamily="34" charset="0"/>
              </a:rPr>
              <a:t>mit Hl. Messe im Dom. Anschließend ist in 		der Michaelskapelle gemeinsames Frühstück, 				Jubilarehrung und Kolping gedenken.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Ndanda – Verkauf: </a:t>
            </a:r>
            <a:r>
              <a:rPr lang="de-DE" altLang="de-DE">
                <a:latin typeface="Verdana" panose="020B0604030504040204" pitchFamily="34" charset="0"/>
              </a:rPr>
              <a:t>Am 1. und 2. Advent verkaufen wir afrikanische und 		peruanische Handarbeiten im Auftrag der armen Künstler. 		Gleichzeitig bietet unsere Cafeteria selbstgebackenen 			Kuchen an.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Mit dem Erlös unterstützen wir das </a:t>
            </a:r>
            <a:r>
              <a:rPr lang="de-DE" altLang="de-DE" b="1">
                <a:latin typeface="Verdana" panose="020B0604030504040204" pitchFamily="34" charset="0"/>
              </a:rPr>
              <a:t>Missionskranken-			haus der Benediktiner in Ndanda/Tanzania </a:t>
            </a:r>
            <a:r>
              <a:rPr lang="de-DE" altLang="de-DE">
                <a:latin typeface="Verdana" panose="020B0604030504040204" pitchFamily="34" charset="0"/>
              </a:rPr>
              <a:t>in  			Ostafrika, mit dem wir freundschaftlich verbunden sind.</a:t>
            </a:r>
          </a:p>
        </p:txBody>
      </p:sp>
      <p:pic>
        <p:nvPicPr>
          <p:cNvPr id="1946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8642350" cy="546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latin typeface="Verdana" panose="020B0604030504040204" pitchFamily="34" charset="0"/>
              </a:rPr>
              <a:t>Glaubensgespräche:	</a:t>
            </a:r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Mehrmals im Jahr laden wir ein zu einem Gesprächabend im Haus Michael  </a:t>
            </a:r>
          </a:p>
          <a:p>
            <a:r>
              <a:rPr lang="de-DE" altLang="de-DE">
                <a:latin typeface="Verdana" panose="020B0604030504040204" pitchFamily="34" charset="0"/>
              </a:rPr>
              <a:t>		2006		Romabende</a:t>
            </a:r>
          </a:p>
          <a:p>
            <a:r>
              <a:rPr lang="de-DE" altLang="de-DE">
                <a:latin typeface="Verdana" panose="020B0604030504040204" pitchFamily="34" charset="0"/>
              </a:rPr>
              <a:t>		2007 u. 2008	Theologische Gesprächsabende</a:t>
            </a:r>
          </a:p>
          <a:p>
            <a:r>
              <a:rPr lang="de-DE" altLang="de-DE">
                <a:latin typeface="Verdana" panose="020B0604030504040204" pitchFamily="34" charset="0"/>
              </a:rPr>
              <a:t>		2009		Das Abendmahlverständnis</a:t>
            </a:r>
            <a:br>
              <a:rPr lang="de-DE" altLang="de-DE">
                <a:latin typeface="Verdana" panose="020B0604030504040204" pitchFamily="34" charset="0"/>
              </a:rPr>
            </a:br>
            <a:r>
              <a:rPr lang="de-DE" altLang="de-DE">
                <a:latin typeface="Verdana" panose="020B0604030504040204" pitchFamily="34" charset="0"/>
              </a:rPr>
              <a:t>	2010		Credo - Glauben weitergeben</a:t>
            </a:r>
          </a:p>
          <a:p>
            <a:r>
              <a:rPr lang="de-DE" altLang="de-DE">
                <a:latin typeface="Verdana" panose="020B0604030504040204" pitchFamily="34" charset="0"/>
              </a:rPr>
              <a:t>		2011 u. 2012    Liturgie II: </a:t>
            </a:r>
            <a:r>
              <a:rPr lang="de-DE" altLang="de-DE" sz="1200">
                <a:latin typeface="Verdana" panose="020B0604030504040204" pitchFamily="34" charset="0"/>
              </a:rPr>
              <a:t>Das Kirchenjahr u. die Formen der Gottesdienstfeier.</a:t>
            </a:r>
          </a:p>
          <a:p>
            <a:endParaRPr lang="de-DE" altLang="de-DE" sz="8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Besichtigungen: </a:t>
            </a:r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Wir laden ein zu Besichtigungen von Kirchen und Altären, Klöster, Fertigungsbetrieben und Werften.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Fortbildung und Kurse:</a:t>
            </a:r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Wir bieten Computerkurse und Kochkurse für Männer an, wir laden ein zu Vorträgen und Entspannungskursen.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 b="1">
                <a:latin typeface="Verdana" panose="020B0604030504040204" pitchFamily="34" charset="0"/>
              </a:rPr>
              <a:t>Reisen:  </a:t>
            </a:r>
            <a:r>
              <a:rPr lang="de-DE" altLang="de-DE">
                <a:latin typeface="Verdana" panose="020B0604030504040204" pitchFamily="34" charset="0"/>
              </a:rPr>
              <a:t>Unsere Reisen sind immer wieder ein besonderes Erlebnis in der Gemeinschaft Gleichgesinnter, z. B. die Reise mit dem</a:t>
            </a:r>
            <a:r>
              <a:rPr lang="de-DE" altLang="de-DE" b="1">
                <a:latin typeface="Verdana" panose="020B0604030504040204" pitchFamily="34" charset="0"/>
              </a:rPr>
              <a:t> </a:t>
            </a:r>
            <a:r>
              <a:rPr lang="de-DE" altLang="de-DE">
                <a:latin typeface="Verdana" panose="020B0604030504040204" pitchFamily="34" charset="0"/>
              </a:rPr>
              <a:t>Domchor nach Rom und die Reisen nach Oberitalien ins Friaul, Israel, nach Schlesien, in die Masuren, nach Thüringen und Ungarn.</a:t>
            </a:r>
            <a:r>
              <a:rPr lang="de-DE" altLang="de-DE"/>
              <a:t> </a:t>
            </a:r>
          </a:p>
        </p:txBody>
      </p:sp>
      <p:pic>
        <p:nvPicPr>
          <p:cNvPr id="20486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102600" cy="56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		</a:t>
            </a:r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Was tun wir also wirklich?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Glaubensgespräche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Gemeinschaft erleben (Gottesdienste, Krippenfahrt, 	Wallfahrt, Fahrradtour, Segeln, Reisen)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Bildungsgespräche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Unterstützung der Missionsarbeit der Benediktiner in 	Ndanda</a:t>
            </a:r>
          </a:p>
          <a:p>
            <a:pPr lvl="3"/>
            <a:endParaRPr lang="de-DE" altLang="de-DE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</a:t>
            </a:r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Wo haben wir Defizite?</a:t>
            </a:r>
          </a:p>
          <a:p>
            <a:pPr lvl="3"/>
            <a:endParaRPr lang="de-DE" altLang="de-DE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Familienarbeit</a:t>
            </a:r>
            <a:r>
              <a:rPr lang="de-DE" altLang="de-DE"/>
              <a:t> (Leitthema des Verbandes)</a:t>
            </a:r>
          </a:p>
          <a:p>
            <a:pPr lvl="3"/>
            <a:endParaRPr lang="de-DE" altLang="de-DE" sz="1000"/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Jugendarbeit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Berufliche Bildungsarbeit</a:t>
            </a:r>
          </a:p>
          <a:p>
            <a:pPr lvl="3"/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</a:t>
            </a:r>
            <a:endParaRPr lang="de-DE" altLang="de-DE" sz="1000">
              <a:latin typeface="Verdana" panose="020B0604030504040204" pitchFamily="34" charset="0"/>
            </a:endParaRPr>
          </a:p>
          <a:p>
            <a:pPr lvl="3"/>
            <a:r>
              <a:rPr lang="de-DE" altLang="de-DE">
                <a:latin typeface="Verdana" panose="020B0604030504040204" pitchFamily="34" charset="0"/>
              </a:rPr>
              <a:t>	</a:t>
            </a:r>
          </a:p>
        </p:txBody>
      </p:sp>
      <p:pic>
        <p:nvPicPr>
          <p:cNvPr id="2151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82015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Wie geht es weiter?</a:t>
            </a:r>
          </a:p>
          <a:p>
            <a:endParaRPr lang="de-DE" altLang="de-DE" b="1">
              <a:latin typeface="Verdana" panose="020B0604030504040204" pitchFamily="34" charset="0"/>
            </a:endParaRPr>
          </a:p>
          <a:p>
            <a:pPr algn="ctr">
              <a:buFontTx/>
              <a:buAutoNum type="arabicPeriod"/>
            </a:pPr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im Kolpingwerk</a:t>
            </a:r>
          </a:p>
          <a:p>
            <a:endParaRPr lang="de-DE" altLang="de-DE" sz="2200" b="1">
              <a:latin typeface="Verdana" panose="020B0604030504040204" pitchFamily="34" charset="0"/>
            </a:endParaRPr>
          </a:p>
          <a:p>
            <a:pPr algn="ctr"/>
            <a:r>
              <a:rPr lang="de-DE" altLang="de-DE" sz="1600">
                <a:solidFill>
                  <a:srgbClr val="0000FF"/>
                </a:solidFill>
                <a:latin typeface="Verdana" panose="020B0604030504040204" pitchFamily="34" charset="0"/>
              </a:rPr>
              <a:t>(nach Karl Schiewerling MdB: Die Zukunft des Verbandes)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Früher war der katholische Gesellenverein und Kolping oft die </a:t>
            </a:r>
            <a:r>
              <a:rPr lang="de-DE" altLang="de-DE"/>
              <a:t>einzige Organisation am Ort.</a:t>
            </a:r>
          </a:p>
          <a:p>
            <a:endParaRPr lang="de-DE" altLang="de-DE" sz="1000"/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Heute ist Kolping einer unter vielen.</a:t>
            </a:r>
          </a:p>
          <a:p>
            <a:endParaRPr lang="de-DE" altLang="de-DE" b="1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Wir haben nach dem 2. Weltkrieg eine </a:t>
            </a:r>
            <a:r>
              <a:rPr lang="de-DE" altLang="de-DE" b="1">
                <a:latin typeface="Verdana" panose="020B0604030504040204" pitchFamily="34" charset="0"/>
              </a:rPr>
              <a:t>Versiebzigfachung</a:t>
            </a:r>
            <a:r>
              <a:rPr lang="de-DE" altLang="de-DE">
                <a:latin typeface="Verdana" panose="020B0604030504040204" pitchFamily="34" charset="0"/>
              </a:rPr>
              <a:t> der Organisationen.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Das Individuum wird immer freier und will sich immer weniger binden.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In dieser Organisationslandschaft ist Kolping nur ein Rädchen.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/>
              <a:t> </a:t>
            </a:r>
          </a:p>
        </p:txBody>
      </p:sp>
      <p:pic>
        <p:nvPicPr>
          <p:cNvPr id="22534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7993062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Die Zukunft finden wir in der Geschichte.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Zur Erinnerung:</a:t>
            </a:r>
          </a:p>
          <a:p>
            <a:pPr algn="ctr"/>
            <a:endParaRPr lang="de-DE" altLang="de-DE" b="1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Die Mitglieder des katholischen Gesellenvereins hatten einen hohen persönlichen Nutzen: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Bildung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Lebenshilfe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Gemeinschaft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•	Dach über den Kopf</a:t>
            </a:r>
          </a:p>
        </p:txBody>
      </p:sp>
      <p:pic>
        <p:nvPicPr>
          <p:cNvPr id="23559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3850" y="549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/>
              <a:t>Konsequenzen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388" y="620713"/>
            <a:ext cx="8785225" cy="1223962"/>
          </a:xfrm>
        </p:spPr>
        <p:txBody>
          <a:bodyPr anchor="ctr"/>
          <a:lstStyle/>
          <a:p>
            <a:br>
              <a:rPr lang="de-DE" altLang="de-DE" sz="4000" b="1"/>
            </a:br>
            <a:br>
              <a:rPr lang="de-DE" altLang="de-DE" sz="4000"/>
            </a:br>
            <a:endParaRPr lang="de-DE" altLang="de-DE" sz="4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908050"/>
            <a:ext cx="8675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800" b="1">
                <a:solidFill>
                  <a:srgbClr val="FB7369"/>
                </a:solidFill>
              </a:rPr>
              <a:t>Kolpingsfamilie Xanten</a:t>
            </a:r>
            <a:r>
              <a:rPr lang="de-DE" altLang="de-DE"/>
              <a:t>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03575" y="2349500"/>
            <a:ext cx="41767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 b="1">
                <a:solidFill>
                  <a:srgbClr val="0000FF"/>
                </a:solidFill>
              </a:rPr>
              <a:t>Wer sind wir?</a:t>
            </a:r>
          </a:p>
          <a:p>
            <a:endParaRPr lang="de-DE" altLang="de-DE" sz="2400" b="1">
              <a:solidFill>
                <a:srgbClr val="0000FF"/>
              </a:solidFill>
            </a:endParaRPr>
          </a:p>
          <a:p>
            <a:r>
              <a:rPr lang="de-DE" altLang="de-DE" sz="2400" b="1">
                <a:solidFill>
                  <a:srgbClr val="0000FF"/>
                </a:solidFill>
              </a:rPr>
              <a:t>Was tun wir</a:t>
            </a:r>
          </a:p>
          <a:p>
            <a:endParaRPr lang="de-DE" altLang="de-DE" sz="2400" b="1">
              <a:solidFill>
                <a:srgbClr val="0000FF"/>
              </a:solidFill>
            </a:endParaRPr>
          </a:p>
          <a:p>
            <a:r>
              <a:rPr lang="de-DE" altLang="de-DE" sz="2400" b="1">
                <a:solidFill>
                  <a:srgbClr val="0000FF"/>
                </a:solidFill>
              </a:rPr>
              <a:t>Wie geht es weiter?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692275" y="4724400"/>
            <a:ext cx="568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0000FF"/>
                </a:solidFill>
              </a:rPr>
              <a:t>Versuch einer Standortbestimmung</a:t>
            </a:r>
            <a:endParaRPr lang="de-DE" altLang="de-DE">
              <a:solidFill>
                <a:srgbClr val="0000FF"/>
              </a:solidFill>
            </a:endParaRP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2916238" y="249237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2916238" y="32131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2916238" y="393382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88" name="Picture 1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15900" y="5791200"/>
            <a:ext cx="8748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750" y="981075"/>
            <a:ext cx="80660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Kolping war kompetent für</a:t>
            </a:r>
          </a:p>
          <a:p>
            <a:r>
              <a:rPr lang="de-DE" altLang="de-DE">
                <a:latin typeface="Verdana" panose="020B0604030504040204" pitchFamily="34" charset="0"/>
              </a:rPr>
              <a:t> 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•   Bildung und Lebenshilfe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Welchen Nutzen haben Mitglieder heute von der 	Mitgliedschaft in der Kolpingsfamilie und im Kolpingwerk?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	Gemeinschaft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	Lebenshilfe</a:t>
            </a:r>
          </a:p>
          <a:p>
            <a:r>
              <a:rPr lang="de-DE" altLang="de-DE">
                <a:latin typeface="Verdana" panose="020B0604030504040204" pitchFamily="34" charset="0"/>
              </a:rPr>
              <a:t>			und ...?</a:t>
            </a:r>
          </a:p>
        </p:txBody>
      </p:sp>
      <p:pic>
        <p:nvPicPr>
          <p:cNvPr id="2458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92275" y="836613"/>
            <a:ext cx="6048375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•  Welche Kompetenzen haben wir heute?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Welche Kompetenzen haben unsere Mitglieder?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Was können wir gut?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(Geselligkeit, Reisen, Altkleider sammeln, </a:t>
            </a:r>
          </a:p>
          <a:p>
            <a:r>
              <a:rPr lang="de-DE" altLang="de-DE">
                <a:latin typeface="Verdana" panose="020B0604030504040204" pitchFamily="34" charset="0"/>
              </a:rPr>
              <a:t>   Bildung ...)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8313" y="3657600"/>
            <a:ext cx="8280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b="1">
                <a:latin typeface="Verdana" panose="020B0604030504040204" pitchFamily="34" charset="0"/>
              </a:rPr>
              <a:t>Das Kolpingwerk</a:t>
            </a:r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hat sich als Antwort auf diese Frage ein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 sz="2200" b="1">
                <a:latin typeface="Verdana" panose="020B0604030504040204" pitchFamily="34" charset="0"/>
              </a:rPr>
              <a:t>Leitbild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gegeben.</a:t>
            </a:r>
          </a:p>
        </p:txBody>
      </p:sp>
      <p:pic>
        <p:nvPicPr>
          <p:cNvPr id="25607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8496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		</a:t>
            </a:r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•  Wir sind Anwalt für Familie.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		•  Wir eröffnen Perspektiven für junge Menschen.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		•  Wir bauen an der einen Welt.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		•  Wir gestalten Arbeitswelt mit.</a:t>
            </a:r>
          </a:p>
          <a:p>
            <a:endParaRPr lang="de-DE" altLang="de-DE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solidFill>
                  <a:srgbClr val="FB7369"/>
                </a:solidFill>
                <a:latin typeface="Verdana" panose="020B0604030504040204" pitchFamily="34" charset="0"/>
              </a:rPr>
              <a:t>In der Kirche zu Hause und mitten in der Gesellschaft.</a:t>
            </a:r>
          </a:p>
          <a:p>
            <a:endParaRPr lang="de-DE" altLang="de-DE" sz="2000">
              <a:latin typeface="Verdana" panose="020B0604030504040204" pitchFamily="34" charset="0"/>
            </a:endParaRP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Die Themen sind insgesamt immer noch zu viel,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		um in der Bürgergesellschaft erkennbar zu sein</a:t>
            </a:r>
            <a:r>
              <a:rPr lang="de-DE" altLang="de-DE"/>
              <a:t>.</a:t>
            </a:r>
          </a:p>
        </p:txBody>
      </p:sp>
      <p:pic>
        <p:nvPicPr>
          <p:cNvPr id="2663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0825" y="333375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In diesem</a:t>
            </a:r>
            <a:r>
              <a:rPr lang="de-DE" altLang="de-DE" b="1">
                <a:latin typeface="Verdana" panose="020B0604030504040204" pitchFamily="34" charset="0"/>
              </a:rPr>
              <a:t> Leitbild</a:t>
            </a:r>
            <a:r>
              <a:rPr lang="de-DE" altLang="de-DE">
                <a:latin typeface="Verdana" panose="020B0604030504040204" pitchFamily="34" charset="0"/>
              </a:rPr>
              <a:t> konzentrieren wir uns auf die Themen: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849630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Die Diözesanversammlung hat 2001 das Schwerpunktthema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latin typeface="Verdana" panose="020B0604030504040204" pitchFamily="34" charset="0"/>
              </a:rPr>
              <a:t>"Entschieden für Familie„</a:t>
            </a:r>
          </a:p>
          <a:p>
            <a:pPr algn="ctr"/>
            <a:endParaRPr lang="de-DE" altLang="de-DE" sz="2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beschlossen.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Es soll zunächst bis 2009 behandelt werden.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Kolpingsfamilien sind eingeladen, sich aus den Schwerpunkten des Verbandes einen Punkt herauszusuchen und diesen zu behandeln.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Die Themen dazu liegen auf der Straße.</a:t>
            </a:r>
          </a:p>
        </p:txBody>
      </p:sp>
      <p:pic>
        <p:nvPicPr>
          <p:cNvPr id="27654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9750" y="990600"/>
            <a:ext cx="8137525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latin typeface="Verdana" panose="020B0604030504040204" pitchFamily="34" charset="0"/>
              </a:rPr>
              <a:t>Wie findet eine Kolpingsfamilie einen Schwerpunkt?</a:t>
            </a:r>
          </a:p>
          <a:p>
            <a:endParaRPr lang="de-DE" altLang="de-DE" b="1">
              <a:latin typeface="Verdana" panose="020B0604030504040204" pitchFamily="34" charset="0"/>
            </a:endParaRP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de-DE" altLang="de-DE">
                <a:latin typeface="Verdana" panose="020B0604030504040204" pitchFamily="34" charset="0"/>
              </a:rPr>
              <a:t>Sie muss einen finden wollen.</a:t>
            </a:r>
          </a:p>
          <a:p>
            <a:pPr>
              <a:buFontTx/>
              <a:buAutoNum type="arabicPeriod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AutoNum type="arabicPeriod"/>
            </a:pPr>
            <a:endParaRPr lang="de-DE" altLang="de-DE" sz="1000">
              <a:latin typeface="Verdana" panose="020B0604030504040204" pitchFamily="34" charset="0"/>
            </a:endParaRPr>
          </a:p>
          <a:p>
            <a:pPr>
              <a:buFontTx/>
              <a:buAutoNum type="arabicPeriod" startAt="2"/>
            </a:pPr>
            <a:r>
              <a:rPr lang="de-DE" altLang="de-DE">
                <a:latin typeface="Verdana" panose="020B0604030504040204" pitchFamily="34" charset="0"/>
              </a:rPr>
              <a:t>Eine Kolpingsfamilie lebt nicht für sich alleine, sondern ist eingebunden in einen Verband und bilden Schwerpunkte</a:t>
            </a:r>
          </a:p>
          <a:p>
            <a:r>
              <a:rPr lang="de-DE" altLang="de-DE">
                <a:latin typeface="Verdana" panose="020B0604030504040204" pitchFamily="34" charset="0"/>
              </a:rPr>
              <a:t>	in den </a:t>
            </a:r>
            <a:r>
              <a:rPr lang="de-DE" altLang="de-DE" b="1">
                <a:latin typeface="Verdana" panose="020B0604030504040204" pitchFamily="34" charset="0"/>
              </a:rPr>
              <a:t>Handlungsfeldern des Verbandes.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3. Die sozialen Themen liegen auf der Straße .… wir müssen nur genau hinschauen.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4. Wir brauchen eine Analyse des sozialen Raumes in dem wir leben.</a:t>
            </a:r>
          </a:p>
        </p:txBody>
      </p:sp>
      <p:pic>
        <p:nvPicPr>
          <p:cNvPr id="28679" name="Picture 7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424862" cy="51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b="1">
                <a:latin typeface="Verdana" panose="020B0604030504040204" pitchFamily="34" charset="0"/>
              </a:rPr>
              <a:t>Unsere Arbeitsweise muss sich ändern:</a:t>
            </a:r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Vorstände von Kolpingsfamilien</a:t>
            </a: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brauchen nicht mehr das Tagesgeschäft beraten.</a:t>
            </a:r>
            <a:endParaRPr lang="de-DE" altLang="de-DE" u="sng">
              <a:latin typeface="Verdana" panose="020B0604030504040204" pitchFamily="34" charset="0"/>
            </a:endParaRPr>
          </a:p>
          <a:p>
            <a:pPr algn="ctr"/>
            <a:r>
              <a:rPr lang="de-DE" altLang="de-DE" u="sng">
                <a:latin typeface="Verdana" panose="020B0604030504040204" pitchFamily="34" charset="0"/>
              </a:rPr>
              <a:t>Sie müssen sich um den Schwerpunkt kümmern.</a:t>
            </a:r>
          </a:p>
          <a:p>
            <a:pPr algn="ctr"/>
            <a:endParaRPr lang="de-DE" altLang="de-DE" sz="1200" u="sng">
              <a:latin typeface="Verdana" panose="020B0604030504040204" pitchFamily="34" charset="0"/>
            </a:endParaRP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Kolpingsfamilien haben Anrecht auf</a:t>
            </a:r>
            <a:br>
              <a:rPr lang="de-DE" altLang="de-DE" b="1">
                <a:latin typeface="Verdana" panose="020B0604030504040204" pitchFamily="34" charset="0"/>
              </a:rPr>
            </a:br>
            <a:r>
              <a:rPr lang="de-DE" altLang="de-DE" b="1">
                <a:latin typeface="Verdana" panose="020B0604030504040204" pitchFamily="34" charset="0"/>
              </a:rPr>
              <a:t>Unterstützung durch den Verband.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Das setzt voraus: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Interesse aneinander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die Bereitschaft für die Ideen Kolpings zu arbeiten, Weiterbildung,</a:t>
            </a:r>
            <a:br>
              <a:rPr lang="de-DE" altLang="de-DE">
                <a:latin typeface="Verdana" panose="020B0604030504040204" pitchFamily="34" charset="0"/>
              </a:rPr>
            </a:br>
            <a:r>
              <a:rPr lang="de-DE" altLang="de-DE">
                <a:latin typeface="Verdana" panose="020B0604030504040204" pitchFamily="34" charset="0"/>
              </a:rPr>
              <a:t>    Einsatz für den Nächsten, praktizierter Glaube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Bereitschaft zur Veränderung und sich auf Neues einzulassen</a:t>
            </a:r>
          </a:p>
          <a:p>
            <a:endParaRPr lang="de-DE" altLang="de-DE" sz="12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Verbindung untereinander suchen und halten</a:t>
            </a:r>
          </a:p>
        </p:txBody>
      </p:sp>
      <p:pic>
        <p:nvPicPr>
          <p:cNvPr id="2970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0825" y="620713"/>
            <a:ext cx="8713788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Kolpingsfamilien sind Knotenpunkte</a:t>
            </a: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im sozialen Netz bürgerschaftlichen Engagements.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r>
              <a:rPr lang="de-DE" altLang="de-DE" b="1" u="sng">
                <a:solidFill>
                  <a:srgbClr val="FF0000"/>
                </a:solidFill>
                <a:latin typeface="Verdana" panose="020B0604030504040204" pitchFamily="34" charset="0"/>
              </a:rPr>
              <a:t>Sie sind aber nicht allein, </a:t>
            </a:r>
          </a:p>
          <a:p>
            <a:pPr algn="ctr"/>
            <a:r>
              <a:rPr lang="de-DE" altLang="de-DE" b="1" u="sng">
                <a:solidFill>
                  <a:srgbClr val="FF0000"/>
                </a:solidFill>
                <a:latin typeface="Verdana" panose="020B0604030504040204" pitchFamily="34" charset="0"/>
              </a:rPr>
              <a:t>sondern im Verband und untereinander verknüpft.</a:t>
            </a:r>
          </a:p>
          <a:p>
            <a:pPr algn="ctr"/>
            <a:endParaRPr lang="de-DE" altLang="de-DE" b="1" u="sng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algn="ctr"/>
            <a:endParaRPr lang="de-DE" altLang="de-DE" u="sng">
              <a:latin typeface="Verdana" panose="020B0604030504040204" pitchFamily="34" charset="0"/>
            </a:endParaRPr>
          </a:p>
          <a:p>
            <a:pPr algn="ctr"/>
            <a:endParaRPr lang="de-DE" altLang="de-DE" u="sng">
              <a:latin typeface="Verdana" panose="020B0604030504040204" pitchFamily="34" charset="0"/>
            </a:endParaRPr>
          </a:p>
          <a:p>
            <a:pPr algn="ctr"/>
            <a:endParaRPr lang="de-DE" altLang="de-DE" u="sng">
              <a:latin typeface="Verdana" panose="020B0604030504040204" pitchFamily="34" charset="0"/>
            </a:endParaRPr>
          </a:p>
          <a:p>
            <a:pPr algn="ctr"/>
            <a:r>
              <a:rPr lang="de-DE" altLang="de-DE" b="1" u="sng">
                <a:solidFill>
                  <a:srgbClr val="FF9900"/>
                </a:solidFill>
                <a:latin typeface="Verdana" panose="020B0604030504040204" pitchFamily="34" charset="0"/>
              </a:rPr>
              <a:t>Das Profil:</a:t>
            </a:r>
          </a:p>
          <a:p>
            <a:pPr algn="ctr"/>
            <a:endParaRPr lang="de-DE" altLang="de-DE" sz="1400" b="1" u="sng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• Kolpinger sind begeistert.</a:t>
            </a:r>
          </a:p>
          <a:p>
            <a:pPr algn="ctr"/>
            <a:endParaRPr lang="de-DE" altLang="de-DE" sz="12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endParaRPr lang="de-DE" altLang="de-DE" sz="12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• Das Anforderungsprofil an jeden Einzelnen:</a:t>
            </a:r>
          </a:p>
          <a:p>
            <a:pPr algn="ctr"/>
            <a:endParaRPr lang="de-DE" altLang="de-DE" sz="12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FF9900"/>
                </a:solidFill>
                <a:latin typeface="Verdana" panose="020B0604030504040204" pitchFamily="34" charset="0"/>
              </a:rPr>
              <a:t>bete - arbeite - lerne.</a:t>
            </a:r>
          </a:p>
        </p:txBody>
      </p:sp>
      <p:pic>
        <p:nvPicPr>
          <p:cNvPr id="30726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11188" y="188913"/>
            <a:ext cx="7993062" cy="363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• Kolpinger ist man nicht nur für sich....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 - Kolpinger ist man auch für andere.</a:t>
            </a:r>
          </a:p>
          <a:p>
            <a:pPr algn="ctr"/>
            <a:endParaRPr lang="de-DE" altLang="de-DE">
              <a:latin typeface="Verdana" panose="020B0604030504040204" pitchFamily="34" charset="0"/>
            </a:endParaRP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Aus dieser Grundhaltung </a:t>
            </a:r>
            <a:r>
              <a:rPr lang="de-DE" altLang="de-DE" b="1">
                <a:latin typeface="Verdana" panose="020B0604030504040204" pitchFamily="34" charset="0"/>
              </a:rPr>
              <a:t>und</a:t>
            </a:r>
            <a:r>
              <a:rPr lang="de-DE" altLang="de-DE">
                <a:latin typeface="Verdana" panose="020B0604030504040204" pitchFamily="34" charset="0"/>
              </a:rPr>
              <a:t> durch </a:t>
            </a:r>
            <a:r>
              <a:rPr lang="de-DE" altLang="de-DE" b="1">
                <a:latin typeface="Verdana" panose="020B0604030504040204" pitchFamily="34" charset="0"/>
              </a:rPr>
              <a:t>gemeinsames </a:t>
            </a:r>
            <a:r>
              <a:rPr lang="de-DE" altLang="de-DE">
                <a:latin typeface="Verdana" panose="020B0604030504040204" pitchFamily="34" charset="0"/>
              </a:rPr>
              <a:t>Handeln,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durch Bildung und gesellschaftliche Interessensvertretung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in den Handlungsfeldern Jugend, Familie, Arbeitswelt,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>
                <a:latin typeface="Verdana" panose="020B0604030504040204" pitchFamily="34" charset="0"/>
              </a:rPr>
              <a:t>eine Welt </a:t>
            </a:r>
            <a:r>
              <a:rPr lang="de-DE" altLang="de-DE" b="1">
                <a:latin typeface="Verdana" panose="020B0604030504040204" pitchFamily="34" charset="0"/>
              </a:rPr>
              <a:t>und</a:t>
            </a:r>
            <a:r>
              <a:rPr lang="de-DE" altLang="de-DE">
                <a:latin typeface="Verdana" panose="020B0604030504040204" pitchFamily="34" charset="0"/>
              </a:rPr>
              <a:t> die </a:t>
            </a:r>
            <a:r>
              <a:rPr lang="de-DE" altLang="de-DE" b="1">
                <a:latin typeface="Verdana" panose="020B0604030504040204" pitchFamily="34" charset="0"/>
              </a:rPr>
              <a:t>gemeinsame</a:t>
            </a:r>
            <a:r>
              <a:rPr lang="de-DE" altLang="de-DE">
                <a:latin typeface="Verdana" panose="020B0604030504040204" pitchFamily="34" charset="0"/>
              </a:rPr>
              <a:t> Arbeit an</a:t>
            </a:r>
          </a:p>
          <a:p>
            <a:pPr algn="ctr"/>
            <a:endParaRPr lang="de-DE" altLang="de-DE" sz="1000"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einen Schwerpunkt</a:t>
            </a:r>
          </a:p>
          <a:p>
            <a:pPr algn="ctr"/>
            <a:endParaRPr lang="de-DE" altLang="de-DE" sz="1000" b="1">
              <a:latin typeface="Verdana" panose="020B0604030504040204" pitchFamily="34" charset="0"/>
            </a:endParaRPr>
          </a:p>
          <a:p>
            <a:pPr algn="ctr"/>
            <a:r>
              <a:rPr lang="de-DE" altLang="de-DE" b="1"/>
              <a:t>wächst Identität.</a:t>
            </a:r>
            <a:r>
              <a:rPr lang="de-DE" altLang="de-DE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3175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50825" y="4149725"/>
            <a:ext cx="8569325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latin typeface="Verdana" panose="020B0604030504040204" pitchFamily="34" charset="0"/>
              </a:rPr>
              <a:t>So entsteht Zukunft für uns und unsere Gesellschaft.</a:t>
            </a:r>
          </a:p>
          <a:p>
            <a:endParaRPr lang="de-DE" altLang="de-DE" sz="1000" i="1">
              <a:latin typeface="Verdana" panose="020B0604030504040204" pitchFamily="34" charset="0"/>
            </a:endParaRPr>
          </a:p>
          <a:p>
            <a:pPr algn="ctr"/>
            <a:r>
              <a:rPr lang="de-DE" altLang="de-DE" i="1">
                <a:latin typeface="Verdana" panose="020B0604030504040204" pitchFamily="34" charset="0"/>
              </a:rPr>
              <a:t>„Wer Menschen gewinnen will, muss sein Herz zum Pfande setzen.“</a:t>
            </a:r>
          </a:p>
          <a:p>
            <a:pPr algn="r"/>
            <a:r>
              <a:rPr lang="de-DE" altLang="de-DE" i="1">
                <a:latin typeface="Verdana" panose="020B0604030504040204" pitchFamily="34" charset="0"/>
              </a:rPr>
              <a:t>Adolph Kolping</a:t>
            </a:r>
          </a:p>
          <a:p>
            <a:pPr algn="ctr"/>
            <a:r>
              <a:rPr lang="de-DE" altLang="de-DE" sz="1600">
                <a:latin typeface="Verdana" panose="020B0604030504040204" pitchFamily="34" charset="0"/>
              </a:rPr>
              <a:t>(Soweit Karl Schiewerling)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388" y="1484313"/>
            <a:ext cx="88931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Gesucht werden…</a:t>
            </a:r>
          </a:p>
          <a:p>
            <a:pPr algn="ctr"/>
            <a:endParaRPr lang="de-DE" altLang="de-DE" sz="10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neue Vorstandsmitglieder,</a:t>
            </a:r>
          </a:p>
          <a:p>
            <a:endParaRPr lang="de-DE" altLang="de-DE" sz="1000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 die bereit sind, ein Aufgabenfeld als Obmann/-frau zu übernehmen</a:t>
            </a:r>
            <a:b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  wie z. B.:</a:t>
            </a:r>
            <a:endParaRPr lang="de-DE" altLang="de-DE" sz="8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2"/>
            <a:r>
              <a:rPr lang="de-DE" altLang="de-DE">
                <a:latin typeface="Verdana" panose="020B0604030504040204" pitchFamily="34" charset="0"/>
              </a:rPr>
              <a:t>	</a:t>
            </a: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Planung der Krippenfahrt 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Mitarbeit bei „Halt Pölje“ (Bühne, Siebenerrat, Herold)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Organist/In beim Friedensgang nach Birten 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Kevelaerwallfahrt </a:t>
            </a:r>
            <a:r>
              <a:rPr lang="de-DE" altLang="de-DE" sz="1600">
                <a:solidFill>
                  <a:srgbClr val="0000FF"/>
                </a:solidFill>
                <a:latin typeface="Verdana" panose="020B0604030504040204" pitchFamily="34" charset="0"/>
              </a:rPr>
              <a:t>(Vorbeter, Verstärkung des Frühstücksteams)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Gestaltung der Maiandacht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Planung der Pfingstfahrradtour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Organisator für die Segeltouren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Helfer/Innen beim Ndanda-Verkauf</a:t>
            </a:r>
          </a:p>
          <a:p>
            <a:pPr lvl="2"/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	Helfer/Innen für das Frühstücksteam im Haus Michael</a:t>
            </a:r>
          </a:p>
        </p:txBody>
      </p:sp>
      <p:pic>
        <p:nvPicPr>
          <p:cNvPr id="33798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23850" y="188913"/>
            <a:ext cx="84963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Wie geht es weiter?</a:t>
            </a:r>
          </a:p>
          <a:p>
            <a:pPr algn="ctr"/>
            <a:endParaRPr lang="de-DE" altLang="de-DE" sz="12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sz="2200" b="1">
                <a:solidFill>
                  <a:srgbClr val="0000FF"/>
                </a:solidFill>
                <a:latin typeface="Verdana" panose="020B0604030504040204" pitchFamily="34" charset="0"/>
              </a:rPr>
              <a:t>2.  in der Kolpingsfamilie Xanten: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79388" y="1628775"/>
            <a:ext cx="8713787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sich für Kolping und sein Werk begeistern können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bereit sind, jeden 1. Dienstag im Monat von 20 – 22 Uhr an einer</a:t>
            </a:r>
            <a:b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  Vorstandssitzung teilzunehmen</a:t>
            </a:r>
          </a:p>
          <a:p>
            <a:endParaRPr lang="de-DE" altLang="de-DE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endParaRPr lang="de-DE" altLang="de-DE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de-DE" altLang="de-DE" b="1">
                <a:solidFill>
                  <a:srgbClr val="0000FF"/>
                </a:solidFill>
                <a:latin typeface="Verdana" panose="020B0604030504040204" pitchFamily="34" charset="0"/>
              </a:rPr>
              <a:t>Aus der Satzung der Kolpingsfamilie:</a:t>
            </a:r>
          </a:p>
          <a:p>
            <a:endParaRPr lang="de-DE" altLang="de-DE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Mitglied der Kolpingsfamilie kann werden, wer</a:t>
            </a:r>
          </a:p>
          <a:p>
            <a:br>
              <a:rPr lang="de-DE" altLang="de-DE" sz="1000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- die Grundlagen, Ziele und Aufgaben der Kolpingsfamilie bejaht,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diese Satzung anerkennt und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- </a:t>
            </a:r>
            <a:r>
              <a:rPr lang="de-DE" altLang="de-DE" b="1">
                <a:solidFill>
                  <a:srgbClr val="0000FF"/>
                </a:solidFill>
                <a:latin typeface="Verdana" panose="020B0604030504040204" pitchFamily="34" charset="0"/>
              </a:rPr>
              <a:t>zur Mitarbeit und Übernahme von Mitverantwortung bereit ist.</a:t>
            </a:r>
            <a:endParaRPr lang="de-DE" altLang="de-DE">
              <a:latin typeface="Verdana" panose="020B0604030504040204" pitchFamily="34" charset="0"/>
            </a:endParaRPr>
          </a:p>
        </p:txBody>
      </p:sp>
      <p:pic>
        <p:nvPicPr>
          <p:cNvPr id="34822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79388" y="836613"/>
            <a:ext cx="87852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Ideen entwickeln können und langfristige Aufgaben angehen</a:t>
            </a:r>
          </a:p>
          <a:p>
            <a:endParaRPr lang="de-DE" altLang="de-DE" sz="100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solidFill>
                  <a:srgbClr val="0000FF"/>
                </a:solidFill>
                <a:latin typeface="Verdana" panose="020B0604030504040204" pitchFamily="34" charset="0"/>
              </a:rPr>
              <a:t>  die mitten im Leben stehen u. unsere Gemeinschaft mitgestalten wollen</a:t>
            </a:r>
            <a:endParaRPr lang="de-DE" altLang="de-DE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de-DE" altLang="de-DE" sz="2600" b="1">
                <a:solidFill>
                  <a:srgbClr val="0000FF"/>
                </a:solidFill>
              </a:rPr>
              <a:t>Wer sind wir?</a:t>
            </a:r>
            <a:br>
              <a:rPr lang="de-DE" altLang="de-DE" sz="2600" b="1">
                <a:solidFill>
                  <a:srgbClr val="0000FF"/>
                </a:solidFill>
              </a:rPr>
            </a:br>
            <a:r>
              <a:rPr lang="de-DE" altLang="de-DE" sz="2200" b="1">
                <a:solidFill>
                  <a:srgbClr val="0000FF"/>
                </a:solidFill>
              </a:rPr>
              <a:t>1.  Das Kolpingwerk</a:t>
            </a:r>
            <a:br>
              <a:rPr lang="de-DE" altLang="de-DE" sz="2200" b="1"/>
            </a:br>
            <a:r>
              <a:rPr lang="de-DE" altLang="de-DE" sz="1600">
                <a:solidFill>
                  <a:srgbClr val="0000FF"/>
                </a:solidFill>
              </a:rPr>
              <a:t>(nach Karl Schiewerling MdB: Die Zukunft des Verbandes)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4845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/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7950" y="1484313"/>
            <a:ext cx="8785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200" b="1"/>
              <a:t>Adolph Kolping (1813-1865) hat mit scharfem Blick </a:t>
            </a:r>
          </a:p>
          <a:p>
            <a:pPr algn="ctr"/>
            <a:r>
              <a:rPr lang="de-DE" altLang="de-DE" sz="2200" b="1"/>
              <a:t>die Zeichen seiner Zeit erkannt:</a:t>
            </a:r>
            <a:r>
              <a:rPr lang="de-DE" altLang="de-DE" sz="2200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16013" y="2420938"/>
            <a:ext cx="7561262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/>
              <a:t>Beziehungen lösten sich auf; er gab Menschen Heimat</a:t>
            </a:r>
          </a:p>
          <a:p>
            <a:r>
              <a:rPr lang="de-DE" altLang="de-DE"/>
              <a:t>Er wollte jungen Männern helfen, in den Wirren der Zeit für sich einen</a:t>
            </a:r>
            <a:br>
              <a:rPr lang="de-DE" altLang="de-DE"/>
            </a:br>
            <a:r>
              <a:rPr lang="de-DE" altLang="de-DE"/>
              <a:t>Weg zu finden</a:t>
            </a:r>
          </a:p>
          <a:p>
            <a:r>
              <a:rPr lang="de-DE" altLang="de-DE"/>
              <a:t>Er wollte junge Männer durch Bildung und Gemeinschaft, durch religiöse</a:t>
            </a:r>
            <a:br>
              <a:rPr lang="de-DE" altLang="de-DE"/>
            </a:br>
            <a:r>
              <a:rPr lang="de-DE" altLang="de-DE"/>
              <a:t>Erziehung stärken, damit sie ihr Schicksal selbst in die Hand nehmen</a:t>
            </a:r>
            <a:br>
              <a:rPr lang="de-DE" altLang="de-DE"/>
            </a:br>
            <a:r>
              <a:rPr lang="de-DE" altLang="de-DE"/>
              <a:t>können</a:t>
            </a:r>
          </a:p>
          <a:p>
            <a:r>
              <a:rPr lang="de-DE" altLang="de-DE"/>
              <a:t>Adolph Kolping formulierte seine Bildungsziele im „Tüchtigkeitsviereck“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55650" y="24923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55650" y="27813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55650" y="33575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55650" y="41497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42988" y="4437063"/>
            <a:ext cx="5113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/>
            <a:r>
              <a:rPr lang="de-DE" altLang="de-DE"/>
              <a:t>tüchtiger Bürger</a:t>
            </a:r>
          </a:p>
          <a:p>
            <a:pPr lvl="4"/>
            <a:r>
              <a:rPr lang="de-DE" altLang="de-DE"/>
              <a:t>tüchtiger Handwerker</a:t>
            </a:r>
          </a:p>
          <a:p>
            <a:pPr lvl="4"/>
            <a:r>
              <a:rPr lang="de-DE" altLang="de-DE"/>
              <a:t>tüchtiger Familienvater</a:t>
            </a:r>
          </a:p>
          <a:p>
            <a:pPr lvl="4"/>
            <a:r>
              <a:rPr lang="de-DE" altLang="de-DE"/>
              <a:t>tüchtiger Christ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484438" y="4581525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484438" y="4868863"/>
            <a:ext cx="73025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484438" y="5157788"/>
            <a:ext cx="73025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484438" y="5445125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7188" name="Picture 20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835150" y="1557338"/>
            <a:ext cx="6192838" cy="329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>
                <a:solidFill>
                  <a:srgbClr val="0000FF"/>
                </a:solidFill>
                <a:latin typeface="Verdana" panose="020B0604030504040204" pitchFamily="34" charset="0"/>
              </a:rPr>
              <a:t>Ein Schwerpunktthema</a:t>
            </a:r>
          </a:p>
          <a:p>
            <a:r>
              <a:rPr lang="de-DE" altLang="de-DE" sz="2400">
                <a:solidFill>
                  <a:srgbClr val="0000FF"/>
                </a:solidFill>
                <a:latin typeface="Verdana" panose="020B0604030504040204" pitchFamily="34" charset="0"/>
              </a:rPr>
              <a:t>für die Kolpingsfamilie Xanten...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Familienarbeit?</a:t>
            </a:r>
          </a:p>
          <a:p>
            <a:pPr>
              <a:buFontTx/>
              <a:buChar char="•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Jugendarbeit?</a:t>
            </a:r>
          </a:p>
          <a:p>
            <a:pPr>
              <a:buFontTx/>
              <a:buChar char="•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Ferienlager?</a:t>
            </a:r>
          </a:p>
          <a:p>
            <a:pPr>
              <a:buFontTx/>
              <a:buChar char="•"/>
            </a:pPr>
            <a:endParaRPr lang="de-DE" altLang="de-DE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Gemeindearbeit in der neuen Seelsorgeeinheit?</a:t>
            </a:r>
          </a:p>
        </p:txBody>
      </p:sp>
      <p:pic>
        <p:nvPicPr>
          <p:cNvPr id="36870" name="Picture 6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50825" y="476250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Gesucht wird: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pic>
        <p:nvPicPr>
          <p:cNvPr id="39939" name="Picture 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90600" y="6400800"/>
            <a:ext cx="1393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000"/>
              <a:t>Autor: Rainer Michels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0" y="685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3820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Es besteht also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Diskussionsbedarf</a:t>
            </a:r>
          </a:p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Deswegen wollen wir nach den Sommerferien eine</a:t>
            </a:r>
          </a:p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de-DE" altLang="de-DE" sz="2400" b="1">
                <a:solidFill>
                  <a:srgbClr val="0000FF"/>
                </a:solidFill>
                <a:latin typeface="Verdana" panose="020B0604030504040204" pitchFamily="34" charset="0"/>
              </a:rPr>
              <a:t>außerordentliche Mitgliederversammlung</a:t>
            </a:r>
          </a:p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einberufen, um</a:t>
            </a:r>
          </a:p>
          <a:p>
            <a:pPr algn="ctr">
              <a:spcBef>
                <a:spcPct val="50000"/>
              </a:spcBef>
            </a:pPr>
            <a:endParaRPr lang="de-DE" altLang="de-DE" sz="10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eure Meinung zu hören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gemeinsam zu überlegen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neue Ideen zu sammeln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altLang="de-DE" sz="2000" b="1">
                <a:solidFill>
                  <a:srgbClr val="0000FF"/>
                </a:solidFill>
                <a:latin typeface="Verdana" panose="020B0604030504040204" pitchFamily="34" charset="0"/>
              </a:rPr>
              <a:t>   etwas Neues zu beschließen</a:t>
            </a:r>
          </a:p>
          <a:p>
            <a:pPr>
              <a:spcBef>
                <a:spcPct val="50000"/>
              </a:spcBef>
            </a:pPr>
            <a:endParaRPr lang="de-DE" altLang="de-DE" sz="2000" b="1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de-DE" altLang="de-DE" b="1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algn="ctr"/>
            <a:endParaRPr lang="de-DE" altLang="de-DE"/>
          </a:p>
        </p:txBody>
      </p:sp>
      <p:pic>
        <p:nvPicPr>
          <p:cNvPr id="40963" name="Picture 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90600" y="6400800"/>
            <a:ext cx="1393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000"/>
              <a:t>Autor: Rainer Michels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685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3820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de-DE" altLang="de-DE" sz="24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Nur keine törichte Furcht vor der Zukunft 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und was sie bringen könnte!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Der Himmel fällt sicherlich nicht ein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Und Gott regiert nach wie vor die Welt.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wer IHM frohgemut entgegen geht,</a:t>
            </a:r>
          </a:p>
          <a:p>
            <a:pPr algn="ctr">
              <a:spcBef>
                <a:spcPct val="50000"/>
              </a:spcBef>
            </a:pPr>
            <a:r>
              <a:rPr lang="de-DE" altLang="de-DE" sz="2400" b="1">
                <a:solidFill>
                  <a:srgbClr val="FF9900"/>
                </a:solidFill>
                <a:latin typeface="Verdana" panose="020B0604030504040204" pitchFamily="34" charset="0"/>
              </a:rPr>
              <a:t>der ist wohl geborgen.</a:t>
            </a:r>
          </a:p>
          <a:p>
            <a:pPr algn="ctr">
              <a:spcBef>
                <a:spcPct val="50000"/>
              </a:spcBef>
            </a:pPr>
            <a:endParaRPr lang="de-DE" altLang="de-DE" sz="2400" b="1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de-DE" altLang="de-DE" sz="2000">
                <a:solidFill>
                  <a:srgbClr val="FF9900"/>
                </a:solidFill>
                <a:latin typeface="Verdana" panose="020B0604030504040204" pitchFamily="34" charset="0"/>
              </a:rPr>
              <a:t>Adolph Kolping (1813 – 1865)</a:t>
            </a:r>
          </a:p>
          <a:p>
            <a:pPr algn="ctr">
              <a:spcBef>
                <a:spcPct val="50000"/>
              </a:spcBef>
            </a:pPr>
            <a:endParaRPr lang="de-DE" altLang="de-DE" sz="2400" b="1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de-DE" altLang="de-DE" sz="1800" b="1">
                <a:latin typeface="Verdana" panose="020B0604030504040204" pitchFamily="34" charset="0"/>
              </a:rPr>
              <a:t>klares Ziel - klare Zielgruppe</a:t>
            </a:r>
            <a:br>
              <a:rPr lang="de-DE" altLang="de-DE" sz="1800" b="1">
                <a:latin typeface="Verdana" panose="020B0604030504040204" pitchFamily="34" charset="0"/>
              </a:rPr>
            </a:br>
            <a:r>
              <a:rPr lang="de-DE" altLang="de-DE" sz="1800" b="1">
                <a:latin typeface="Verdana" panose="020B0604030504040204" pitchFamily="34" charset="0"/>
              </a:rPr>
              <a:t>Durch Kolping entstand der erste große Sozialverband.</a:t>
            </a:r>
            <a:r>
              <a:rPr lang="de-DE" altLang="de-DE" sz="4000"/>
              <a:t>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58888" y="1196975"/>
            <a:ext cx="6553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Ihm folgten später noch mehr Verbände. </a:t>
            </a:r>
          </a:p>
          <a:p>
            <a:r>
              <a:rPr lang="de-DE" altLang="de-DE">
                <a:latin typeface="Verdana" panose="020B0604030504040204" pitchFamily="34" charset="0"/>
              </a:rPr>
              <a:t>Katholische Verbände gestalteten Gesellschaft mit und waren: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58888" y="2349500"/>
            <a:ext cx="7634287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/>
              <a:t>   </a:t>
            </a:r>
            <a:r>
              <a:rPr lang="de-DE" altLang="de-DE">
                <a:latin typeface="Verdana" panose="020B0604030504040204" pitchFamily="34" charset="0"/>
              </a:rPr>
              <a:t>Teil der Freiheitsbewegung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prägend für die kulturelle Identität der Katholikinnen  und</a:t>
            </a:r>
          </a:p>
          <a:p>
            <a:pPr>
              <a:buFont typeface="Wingdings" panose="05000000000000000000" pitchFamily="2" charset="2"/>
              <a:buNone/>
            </a:pPr>
            <a:r>
              <a:rPr lang="de-DE" altLang="de-DE">
                <a:latin typeface="Verdana" panose="020B0604030504040204" pitchFamily="34" charset="0"/>
              </a:rPr>
              <a:t>    Katholiken in der Gesellschaft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Ort der Freiheit der Christen in der modernen Gesellschaft –</a:t>
            </a:r>
            <a:br>
              <a:rPr lang="de-DE" altLang="de-DE">
                <a:latin typeface="Verdana" panose="020B0604030504040204" pitchFamily="34" charset="0"/>
              </a:rPr>
            </a:br>
            <a:r>
              <a:rPr lang="de-DE" altLang="de-DE">
                <a:latin typeface="Verdana" panose="020B0604030504040204" pitchFamily="34" charset="0"/>
              </a:rPr>
              <a:t>    einer Gesellschaft, die sich rasant veränderte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Ort der Sicherheit in Gemeinschaft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Bildungsbewegungen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Verdana" panose="020B0604030504040204" pitchFamily="34" charset="0"/>
              </a:rPr>
              <a:t>   Sie waren kompetent und wurden gefragt</a:t>
            </a:r>
          </a:p>
        </p:txBody>
      </p:sp>
      <p:pic>
        <p:nvPicPr>
          <p:cNvPr id="8201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11188" y="1196975"/>
            <a:ext cx="784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latin typeface="Verdana" panose="020B0604030504040204" pitchFamily="34" charset="0"/>
              </a:rPr>
              <a:t>Die katholischen Verbände wirkten in der Gesellschaft durch ihre politische Speerspitze    </a:t>
            </a:r>
            <a:r>
              <a:rPr lang="de-DE" altLang="de-DE" b="1">
                <a:latin typeface="Verdana" panose="020B0604030504040204" pitchFamily="34" charset="0"/>
              </a:rPr>
              <a:t>"Die Zentrumspartei" </a:t>
            </a:r>
            <a:r>
              <a:rPr lang="de-DE" altLang="de-DE">
                <a:latin typeface="Verdana" panose="020B0604030504040204" pitchFamily="34" charset="0"/>
              </a:rPr>
              <a:t>   und durch die </a:t>
            </a:r>
            <a:r>
              <a:rPr lang="de-DE" altLang="de-DE" b="1">
                <a:latin typeface="Verdana" panose="020B0604030504040204" pitchFamily="34" charset="0"/>
              </a:rPr>
              <a:t>"Christlichen Gewerkschaften".</a:t>
            </a:r>
            <a:r>
              <a:rPr lang="de-DE" altLang="de-DE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1188" y="2349500"/>
            <a:ext cx="8064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Sie waren das politische Sprachrohr.</a:t>
            </a:r>
          </a:p>
          <a:p>
            <a:r>
              <a:rPr lang="de-DE" altLang="de-DE">
                <a:latin typeface="Verdana" panose="020B0604030504040204" pitchFamily="34" charset="0"/>
              </a:rPr>
              <a:t> </a:t>
            </a:r>
          </a:p>
          <a:p>
            <a:r>
              <a:rPr lang="de-DE" altLang="de-DE">
                <a:latin typeface="Verdana" panose="020B0604030504040204" pitchFamily="34" charset="0"/>
              </a:rPr>
              <a:t>Katholische Verbände prägten ihre Mitglieder und waren politische Lobbyisten.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03350" y="3933825"/>
            <a:ext cx="6551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b="1">
                <a:latin typeface="Verdana" panose="020B0604030504040204" pitchFamily="34" charset="0"/>
              </a:rPr>
              <a:t>Der Bedeutungsverlust  katholischer Verbände</a:t>
            </a:r>
          </a:p>
          <a:p>
            <a:pPr algn="ctr"/>
            <a:r>
              <a:rPr lang="de-DE" altLang="de-DE" b="1">
                <a:latin typeface="Verdana" panose="020B0604030504040204" pitchFamily="34" charset="0"/>
              </a:rPr>
              <a:t>entwickelte sich nach dem 2. Weltkrieg.</a:t>
            </a:r>
          </a:p>
        </p:txBody>
      </p:sp>
      <p:pic>
        <p:nvPicPr>
          <p:cNvPr id="9225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712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Im kirchlichen Bereich durch:</a:t>
            </a:r>
            <a:r>
              <a:rPr lang="de-DE" altLang="de-DE"/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765175"/>
            <a:ext cx="7561262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Verdana" panose="020B0604030504040204" pitchFamily="34" charset="0"/>
              </a:rPr>
              <a:t>•	die Einführung des diözesanen Steuersystems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	Ausbau der Generalvikariate 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	Übernahme von Aufgaben, die früher Verbände hatten</a:t>
            </a:r>
          </a:p>
          <a:p>
            <a:endParaRPr lang="de-DE" altLang="de-DE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	gute Einbindung der Verbände und Förderung der 	Verbände ideell, personell und finanziell im Bistum 	Münster.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11188" y="3860800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latin typeface="Verdana" panose="020B0604030504040204" pitchFamily="34" charset="0"/>
              </a:rPr>
              <a:t>•	Nach dem 2. Vatikanum und der Würzburger Synode 	wurden die Pfarrgemeinderäte eingeführt (früher war das 	Gremium das Pfarrkomitee der katholischen Verbände, 	später Pfarrgemeinderat).</a:t>
            </a:r>
          </a:p>
        </p:txBody>
      </p:sp>
      <p:pic>
        <p:nvPicPr>
          <p:cNvPr id="10249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4319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Im Bildungsbereich durch:</a:t>
            </a:r>
            <a:r>
              <a:rPr lang="de-DE" altLang="de-DE"/>
              <a:t>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9388" y="692150"/>
            <a:ext cx="864076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Bildungseinrichtungen des Staates (Gewerbeschulen,</a:t>
            </a:r>
            <a:br>
              <a:rPr lang="de-DE" altLang="de-DE">
                <a:latin typeface="Verdana" panose="020B0604030504040204" pitchFamily="34" charset="0"/>
              </a:rPr>
            </a:br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Berufsschulen, Berufsbildungsabschlüsse, allgemeine Weiterbildung),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    waren früher Wirkungsbereich von katholischen Verbänden.</a:t>
            </a:r>
            <a:r>
              <a:rPr lang="de-DE" altLang="de-DE"/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In der Politik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8" y="2997200"/>
            <a:ext cx="87852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Dominanz der CDU/CSU nach dem 2. Weltkrieg. Sie übernahmen für</a:t>
            </a:r>
          </a:p>
          <a:p>
            <a:r>
              <a:rPr lang="de-DE" altLang="de-DE">
                <a:latin typeface="Verdana" panose="020B0604030504040204" pitchFamily="34" charset="0"/>
              </a:rPr>
              <a:t>     die kath. Verbände die Rolle von „Zentrum“ als politische Spitze.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>
                <a:latin typeface="Verdana" panose="020B0604030504040204" pitchFamily="34" charset="0"/>
              </a:rPr>
              <a:t>   Viele Persönlichkeiten aus den kath. Verbänden wirkten im Parlament.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 Viele politische Positionen konnten durchgesetzt werden.</a:t>
            </a:r>
          </a:p>
          <a:p>
            <a:endParaRPr lang="de-DE" altLang="de-DE" sz="1000">
              <a:latin typeface="Verdana" panose="020B0604030504040204" pitchFamily="34" charset="0"/>
            </a:endParaRPr>
          </a:p>
          <a:p>
            <a:r>
              <a:rPr lang="de-DE" altLang="de-DE">
                <a:latin typeface="Verdana" panose="020B0604030504040204" pitchFamily="34" charset="0"/>
              </a:rPr>
              <a:t>•   Mit der Zeit formulierten Verbände keine eigenen Positionen	 mehr </a:t>
            </a:r>
          </a:p>
          <a:p>
            <a:r>
              <a:rPr lang="de-DE" altLang="de-DE">
                <a:latin typeface="Verdana" panose="020B0604030504040204" pitchFamily="34" charset="0"/>
              </a:rPr>
              <a:t>     oder sie wurden nicht übernommen</a:t>
            </a:r>
          </a:p>
        </p:txBody>
      </p:sp>
      <p:pic>
        <p:nvPicPr>
          <p:cNvPr id="11273" name="Picture 9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0825" y="620713"/>
            <a:ext cx="8496300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600" b="1">
                <a:solidFill>
                  <a:srgbClr val="0000FF"/>
                </a:solidFill>
              </a:rPr>
              <a:t>Wer sind wir?</a:t>
            </a:r>
          </a:p>
          <a:p>
            <a:pPr algn="ctr"/>
            <a:endParaRPr lang="de-DE" altLang="de-DE" sz="1000" b="1">
              <a:solidFill>
                <a:srgbClr val="0000FF"/>
              </a:solidFill>
            </a:endParaRPr>
          </a:p>
          <a:p>
            <a:pPr algn="ctr"/>
            <a:r>
              <a:rPr lang="de-DE" altLang="de-DE" sz="2200" b="1">
                <a:solidFill>
                  <a:srgbClr val="0000FF"/>
                </a:solidFill>
              </a:rPr>
              <a:t>2.  Die Kolpingsfamilie Xanten</a:t>
            </a:r>
            <a:endParaRPr lang="de-DE" altLang="de-DE" sz="22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19138" y="1981200"/>
            <a:ext cx="7850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Die Kolpingsfamilie Xanten in Zahlen:</a:t>
            </a:r>
            <a:r>
              <a:rPr lang="de-DE" altLang="de-DE"/>
              <a:t>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4681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1.   Mitglieder:</a:t>
            </a:r>
            <a:r>
              <a:rPr lang="de-DE" altLang="de-DE"/>
              <a:t>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0113" y="2971800"/>
            <a:ext cx="7993062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74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195	Jugendliche, Frauen und Männer aller Altersstufen davon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20	unter 30 Jahren (Kolpingjugend)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21 	Mitglieder von 30 – 49 Jahre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32 	Mitglieder von 50 – 59 Jahre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122 	Mitglieder über 59 Jahre</a:t>
            </a: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de-DE" altLang="de-DE" sz="800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</a:t>
            </a:r>
            <a:r>
              <a:rPr lang="de-DE" altLang="de-DE" b="1" dirty="0">
                <a:latin typeface="Verdana" panose="020B0604030504040204" pitchFamily="34" charset="0"/>
              </a:rPr>
              <a:t>79 Frauen und 116 Männer</a:t>
            </a:r>
            <a:r>
              <a:rPr lang="de-DE" altLang="de-DE" b="1" dirty="0"/>
              <a:t> </a:t>
            </a:r>
          </a:p>
        </p:txBody>
      </p:sp>
      <p:pic>
        <p:nvPicPr>
          <p:cNvPr id="12298" name="Picture 10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576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2. Mitgliedsdauer:</a:t>
            </a:r>
            <a:r>
              <a:rPr lang="de-DE" altLang="de-DE"/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620713"/>
            <a:ext cx="81359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  11 Mitglieder 0-5 Jahre (Neumitglieder einschl. Kolpingjugend)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  68 Mitglieder 6-15 Jahre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   116 Mitglieder über 15 Jahre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1188" y="1844675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latin typeface="Verdana" panose="020B0604030504040204" pitchFamily="34" charset="0"/>
              </a:rPr>
              <a:t>3. Berufe:</a:t>
            </a:r>
            <a:r>
              <a:rPr lang="de-DE" altLang="de-DE" dirty="0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00113" y="2276475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Verdana" panose="020B0604030504040204" pitchFamily="34" charset="0"/>
              </a:rPr>
              <a:t>Alle Berufe sind vertreten:</a:t>
            </a:r>
            <a:r>
              <a:rPr lang="de-DE" altLang="de-DE"/>
              <a:t> </a:t>
            </a:r>
            <a:r>
              <a:rPr lang="de-DE" altLang="de-DE">
                <a:latin typeface="Verdana" panose="020B0604030504040204" pitchFamily="34" charset="0"/>
              </a:rPr>
              <a:t>Handwerker, Beamte, Unternehmer, </a:t>
            </a:r>
          </a:p>
          <a:p>
            <a:r>
              <a:rPr lang="de-DE" altLang="de-DE">
                <a:latin typeface="Verdana" panose="020B0604030504040204" pitchFamily="34" charset="0"/>
              </a:rPr>
              <a:t>Schüler, Lehrer/Innen, Hausfrauen, Ingenieure, Kaufleute, Ärzte</a:t>
            </a:r>
            <a:r>
              <a:rPr lang="de-DE" altLang="de-DE"/>
              <a:t>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8313" y="3213100"/>
            <a:ext cx="410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latin typeface="Verdana" panose="020B0604030504040204" pitchFamily="34" charset="0"/>
              </a:rPr>
              <a:t>4. Arbeitsbereiche:</a:t>
            </a:r>
          </a:p>
        </p:txBody>
      </p:sp>
      <p:pic>
        <p:nvPicPr>
          <p:cNvPr id="13325" name="Picture 13" descr="Die Grafik &quot;http://www.kolping.de/module/layout_upload/kolpingwbm_rgb.jpg&quot; kann nicht angezeigt werden, weil sie Fehler enthält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81750"/>
            <a:ext cx="2087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15900" y="58054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solidFill>
                  <a:srgbClr val="FFFF00"/>
                </a:solidFill>
                <a:latin typeface="Verdana" panose="020B0604030504040204" pitchFamily="34" charset="0"/>
              </a:rPr>
              <a:t>Wer sind wir ?  -   Was tun wir ?  -   Wie geht es weiter 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98525" y="6369050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Autor: Rainer Michels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656388" y="6369050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000"/>
              <a:t>Design: Willi Winnekens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39750" y="3644900"/>
            <a:ext cx="8280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Politik:</a:t>
            </a:r>
            <a:r>
              <a:rPr lang="de-DE" altLang="de-DE" dirty="0">
                <a:latin typeface="Verdana" panose="020B0604030504040204" pitchFamily="34" charset="0"/>
              </a:rPr>
              <a:t> Bürgermeister,  Ratsmitglieder,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Schule:</a:t>
            </a:r>
            <a:r>
              <a:rPr lang="de-DE" altLang="de-DE" dirty="0">
                <a:latin typeface="Verdana" panose="020B0604030504040204" pitchFamily="34" charset="0"/>
              </a:rPr>
              <a:t>  Schulrektor, Lehrerinnen, Lehrer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Wirtschaft:</a:t>
            </a:r>
            <a:r>
              <a:rPr lang="de-DE" altLang="de-DE" dirty="0">
                <a:latin typeface="Verdana" panose="020B0604030504040204" pitchFamily="34" charset="0"/>
              </a:rPr>
              <a:t> Handwerker, Bankangestellte, Geschäftsführer usw. </a:t>
            </a:r>
          </a:p>
          <a:p>
            <a:pPr>
              <a:buFontTx/>
              <a:buChar char="•"/>
            </a:pPr>
            <a:r>
              <a:rPr lang="de-DE" altLang="de-DE" dirty="0">
                <a:latin typeface="Verdana" panose="020B0604030504040204" pitchFamily="34" charset="0"/>
              </a:rPr>
              <a:t>  </a:t>
            </a:r>
            <a:r>
              <a:rPr lang="de-DE" altLang="de-DE" u="sng" dirty="0">
                <a:latin typeface="Verdana" panose="020B0604030504040204" pitchFamily="34" charset="0"/>
              </a:rPr>
              <a:t>Kirchliche Gremien:</a:t>
            </a:r>
            <a:r>
              <a:rPr lang="de-DE" altLang="de-DE" dirty="0">
                <a:latin typeface="Verdana" panose="020B0604030504040204" pitchFamily="34" charset="0"/>
              </a:rPr>
              <a:t> Kirchenvorstand, Seelsorgerat (früher</a:t>
            </a:r>
            <a:br>
              <a:rPr lang="de-DE" altLang="de-DE" dirty="0">
                <a:latin typeface="Verdana" panose="020B0604030504040204" pitchFamily="34" charset="0"/>
              </a:rPr>
            </a:br>
            <a:r>
              <a:rPr lang="de-DE" altLang="de-DE" dirty="0">
                <a:latin typeface="Verdana" panose="020B0604030504040204" pitchFamily="34" charset="0"/>
              </a:rPr>
              <a:t>    Pfarrgemeinderat), Lektoren, Kommunionhelfer, Domherren,</a:t>
            </a:r>
            <a:br>
              <a:rPr lang="de-DE" altLang="de-DE" dirty="0">
                <a:latin typeface="Verdana" panose="020B0604030504040204" pitchFamily="34" charset="0"/>
              </a:rPr>
            </a:br>
            <a:r>
              <a:rPr lang="de-DE" altLang="de-DE" dirty="0">
                <a:latin typeface="Verdana" panose="020B0604030504040204" pitchFamily="34" charset="0"/>
              </a:rPr>
              <a:t>    Messdiener/Innen, Domchor, Caritas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99FF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99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3094</Words>
  <Application>Microsoft Office PowerPoint</Application>
  <PresentationFormat>Bildschirmpräsentation (4:3)</PresentationFormat>
  <Paragraphs>531</Paragraphs>
  <Slides>32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6" baseType="lpstr">
      <vt:lpstr>Arial</vt:lpstr>
      <vt:lpstr>Verdana</vt:lpstr>
      <vt:lpstr>Wingdings</vt:lpstr>
      <vt:lpstr>Standarddesign</vt:lpstr>
      <vt:lpstr>PowerPoint-Präsentation</vt:lpstr>
      <vt:lpstr>  </vt:lpstr>
      <vt:lpstr>Wer sind wir? 1.  Das Kolpingwerk (nach Karl Schiewerling MdB: Die Zukunft des Verbandes)</vt:lpstr>
      <vt:lpstr>klares Ziel - klare Zielgruppe Durch Kolping entstand der erste große Sozialverband.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Xanten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Winnekens</dc:creator>
  <cp:lastModifiedBy>Willi Winnekens</cp:lastModifiedBy>
  <cp:revision>461</cp:revision>
  <dcterms:created xsi:type="dcterms:W3CDTF">2007-04-08T13:56:22Z</dcterms:created>
  <dcterms:modified xsi:type="dcterms:W3CDTF">2025-06-20T14:11:49Z</dcterms:modified>
</cp:coreProperties>
</file>